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3"/>
  </p:notesMasterIdLst>
  <p:handoutMasterIdLst>
    <p:handoutMasterId r:id="rId54"/>
  </p:handoutMasterIdLst>
  <p:sldIdLst>
    <p:sldId id="257" r:id="rId2"/>
    <p:sldId id="314" r:id="rId3"/>
    <p:sldId id="315" r:id="rId4"/>
    <p:sldId id="313" r:id="rId5"/>
    <p:sldId id="261" r:id="rId6"/>
    <p:sldId id="275" r:id="rId7"/>
    <p:sldId id="316" r:id="rId8"/>
    <p:sldId id="280" r:id="rId9"/>
    <p:sldId id="325" r:id="rId10"/>
    <p:sldId id="317" r:id="rId11"/>
    <p:sldId id="380" r:id="rId12"/>
    <p:sldId id="318" r:id="rId13"/>
    <p:sldId id="319" r:id="rId14"/>
    <p:sldId id="326" r:id="rId15"/>
    <p:sldId id="320" r:id="rId16"/>
    <p:sldId id="329" r:id="rId17"/>
    <p:sldId id="330" r:id="rId18"/>
    <p:sldId id="331" r:id="rId19"/>
    <p:sldId id="332" r:id="rId20"/>
    <p:sldId id="328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78" r:id="rId52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204"/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9" autoAdjust="0"/>
    <p:restoredTop sz="83850" autoAdjust="0"/>
  </p:normalViewPr>
  <p:slideViewPr>
    <p:cSldViewPr snapToGrid="0">
      <p:cViewPr>
        <p:scale>
          <a:sx n="67" d="100"/>
          <a:sy n="67" d="100"/>
        </p:scale>
        <p:origin x="2136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3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-1" charset="0"/>
              </a:rPr>
              <a:t>Rather than giving you a direct</a:t>
            </a:r>
            <a:r>
              <a:rPr lang="en-US" b="1" baseline="0" dirty="0" smtClean="0">
                <a:latin typeface="Times New Roman" pitchFamily="-1" charset="0"/>
              </a:rPr>
              <a:t> definition, I’ll tell you three properties</a:t>
            </a:r>
            <a:endParaRPr lang="en-US" b="1" dirty="0" smtClean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19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9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21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02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Beautiful bridge, supposed to look like a “blade</a:t>
            </a:r>
            <a:r>
              <a:rPr lang="en-US" baseline="0" dirty="0" smtClean="0"/>
              <a:t> of light”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Opened in 2000 in London</a:t>
            </a:r>
          </a:p>
          <a:p>
            <a:r>
              <a:rPr lang="en-US" b="1" dirty="0" smtClean="0"/>
              <a:t>Royal Institute of British Architects </a:t>
            </a:r>
            <a:r>
              <a:rPr lang="en-US" dirty="0" smtClean="0"/>
              <a:t>– very distinguished and prestigious architectural body had a competition for its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05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24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1" charset="0"/>
              </a:rPr>
              <a:t>(SEGUE: Auto design example on next</a:t>
            </a:r>
            <a:r>
              <a:rPr lang="en-US" baseline="0" dirty="0" smtClean="0">
                <a:latin typeface="Times New Roman" pitchFamily="-1" charset="0"/>
              </a:rPr>
              <a:t> slide)</a:t>
            </a:r>
            <a:endParaRPr lang="en-US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2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point is that there is no small change!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26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10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0BC6A-904C-4C4B-895E-6D6DD10F4CD7}" type="slidenum">
              <a:rPr lang="en-US">
                <a:latin typeface="Times" pitchFamily="-1" charset="0"/>
              </a:rPr>
              <a:pPr/>
              <a:t>27</a:t>
            </a:fld>
            <a:endParaRPr lang="en-US">
              <a:latin typeface="Times" pitchFamily="-1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His overall point: things that work when small often don’t work when scaled up</a:t>
            </a:r>
          </a:p>
        </p:txBody>
      </p:sp>
    </p:spTree>
    <p:extLst>
      <p:ext uri="{BB962C8B-B14F-4D97-AF65-F5344CB8AC3E}">
        <p14:creationId xmlns:p14="http://schemas.microsoft.com/office/powerpoint/2010/main" val="121296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CC581-0950-1F42-A578-033489D7F428}" type="slidenum">
              <a:rPr lang="en-US">
                <a:latin typeface="Times" pitchFamily="-1" charset="0"/>
              </a:rPr>
              <a:pPr/>
              <a:t>31</a:t>
            </a:fld>
            <a:endParaRPr lang="en-US">
              <a:latin typeface="Times" pitchFamily="-1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" charset="0"/>
              </a:rPr>
              <a:t>Ethernet is the most common LAN today.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For example those data jacks on the wall are Ethernet. My office phone.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Originally designed in early 1970s, has evolved since then.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You’ll study it later in the term, but here’s a preview of one of its subtle properties.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Mention 1km early, don’t mention speed of light until late.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The point: expect surprises!</a:t>
            </a:r>
          </a:p>
        </p:txBody>
      </p:sp>
    </p:spTree>
    <p:extLst>
      <p:ext uri="{BB962C8B-B14F-4D97-AF65-F5344CB8AC3E}">
        <p14:creationId xmlns:p14="http://schemas.microsoft.com/office/powerpoint/2010/main" val="190072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34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7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 trade-off the two different misclassification</a:t>
            </a:r>
            <a:r>
              <a:rPr lang="en-US" b="1" baseline="0" dirty="0" smtClean="0"/>
              <a:t> rates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F40DD9-5224-2A4E-84D4-C5C702AACCCF}" type="slidenum">
              <a:rPr lang="en-US">
                <a:latin typeface="Times" pitchFamily="-1" charset="0"/>
              </a:rPr>
              <a:pPr/>
              <a:t>7</a:t>
            </a:fld>
            <a:endParaRPr lang="en-US">
              <a:latin typeface="Times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36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707389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4B90A0-C8A9-5246-B8DA-121B32E93FA6}" type="slidenum">
              <a:rPr lang="en-US">
                <a:latin typeface="Times" pitchFamily="-1" charset="0"/>
              </a:rPr>
              <a:pPr/>
              <a:t>37</a:t>
            </a:fld>
            <a:endParaRPr lang="en-US">
              <a:latin typeface="Times" pitchFamily="-1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95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38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190202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39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-1" charset="0"/>
              </a:rPr>
              <a:t>How can</a:t>
            </a:r>
            <a:r>
              <a:rPr lang="en-US" b="1" baseline="0" dirty="0" smtClean="0">
                <a:latin typeface="Times New Roman" pitchFamily="-1" charset="0"/>
              </a:rPr>
              <a:t> we tackle complexity?  First tool is modularity</a:t>
            </a:r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84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40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97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41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7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Example from digital circuits</a:t>
            </a:r>
          </a:p>
          <a:p>
            <a:r>
              <a:rPr lang="en-US" b="1" dirty="0" smtClean="0"/>
              <a:t>Combine logic gates together to form a big combinatorial circuit like you see above</a:t>
            </a:r>
          </a:p>
          <a:p>
            <a:r>
              <a:rPr lang="en-US" b="1" dirty="0" smtClean="0"/>
              <a:t>Challenge – noise degrades the signals from each logic gate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99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43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31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44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0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45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1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BE235-965C-A24A-8FEC-F40E04DBBEBB}" type="slidenum">
              <a:rPr lang="en-US">
                <a:latin typeface="Times" pitchFamily="-1" charset="0"/>
              </a:rPr>
              <a:pPr/>
              <a:t>10</a:t>
            </a:fld>
            <a:endParaRPr lang="en-US">
              <a:latin typeface="Times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46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b="1" dirty="0" smtClean="0"/>
              <a:t>Intermediate</a:t>
            </a:r>
            <a:r>
              <a:rPr lang="en-US" b="1" baseline="0" dirty="0" smtClean="0"/>
              <a:t> layers in this case is TCP and UDP running over IP, the Internet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811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…like overheating!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9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Internet scaling</a:t>
            </a:r>
            <a:r>
              <a:rPr lang="en-US" b="1" baseline="0" dirty="0" smtClean="0"/>
              <a:t> is an example of this.  Note the log scale on the y – axis!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Network getting bigger, protocols have to cope.</a:t>
            </a:r>
          </a:p>
          <a:p>
            <a:endParaRPr lang="en-US" dirty="0" smtClean="0"/>
          </a:p>
          <a:p>
            <a:r>
              <a:rPr lang="en-US" dirty="0" smtClean="0"/>
              <a:t>Incommensurate</a:t>
            </a:r>
            <a:r>
              <a:rPr lang="en-US" dirty="0"/>
              <a:t>: unequal</a:t>
            </a:r>
            <a:r>
              <a:rPr lang="en-US" baseline="0" dirty="0"/>
              <a:t> orders of magnitude</a:t>
            </a:r>
            <a:endParaRPr lang="en-US" dirty="0"/>
          </a:p>
          <a:p>
            <a:r>
              <a:rPr lang="en-US" dirty="0"/>
              <a:t>Amount</a:t>
            </a:r>
            <a:r>
              <a:rPr lang="en-US" baseline="0" dirty="0"/>
              <a:t> of internet </a:t>
            </a:r>
            <a:r>
              <a:rPr lang="en-US" baseline="0" dirty="0" smtClean="0"/>
              <a:t>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4B86C-6132-0042-89B6-E5AADECD656C}" type="slidenum">
              <a:rPr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0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4E275-8CA3-824C-AC4E-4DE5D345A426}" type="slidenum">
              <a:rPr lang="en-US">
                <a:latin typeface="Times" pitchFamily="-1" charset="0"/>
              </a:rPr>
              <a:pPr/>
              <a:t>50</a:t>
            </a:fld>
            <a:endParaRPr lang="en-US">
              <a:latin typeface="Times" pitchFamily="-1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5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01E915-F9B5-F846-8E55-1DCB144268F5}" type="slidenum">
              <a:rPr lang="en-US">
                <a:latin typeface="Times" pitchFamily="-1" charset="0"/>
              </a:rPr>
              <a:pPr/>
              <a:t>11</a:t>
            </a:fld>
            <a:endParaRPr lang="en-US">
              <a:latin typeface="Times" pitchFamily="-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4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01E915-F9B5-F846-8E55-1DCB144268F5}" type="slidenum">
              <a:rPr lang="en-US">
                <a:latin typeface="Times" pitchFamily="-1" charset="0"/>
              </a:rPr>
              <a:pPr/>
              <a:t>12</a:t>
            </a:fld>
            <a:endParaRPr lang="en-US">
              <a:latin typeface="Times" pitchFamily="-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1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15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1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16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5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17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3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18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Second main 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2/3/18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2/3/18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2/3/18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azz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Principles of System Design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COS 518: </a:t>
            </a:r>
            <a:r>
              <a:rPr lang="en-US" i="1" dirty="0" smtClean="0"/>
              <a:t>Advanced Computer Systems</a:t>
            </a:r>
          </a:p>
          <a:p>
            <a:r>
              <a:rPr lang="en-US" dirty="0" smtClean="0"/>
              <a:t>Lecture 1</a:t>
            </a:r>
          </a:p>
          <a:p>
            <a:endParaRPr lang="en-US" dirty="0" smtClean="0"/>
          </a:p>
          <a:p>
            <a:r>
              <a:rPr lang="en-US" dirty="0" smtClean="0"/>
              <a:t>Mike Freedman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Format of Course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5344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Introducing a subject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Lecture  +  occasional 1 background paper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Try to present lecture class </a:t>
            </a:r>
            <a:r>
              <a:rPr lang="en-US" sz="2400" i="1" dirty="0" smtClean="0">
                <a:ea typeface="+mn-ea"/>
              </a:rPr>
              <a:t>before</a:t>
            </a:r>
            <a:r>
              <a:rPr lang="en-US" sz="2400" dirty="0" smtClean="0">
                <a:ea typeface="+mn-ea"/>
              </a:rPr>
              <a:t> reading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US" sz="2400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Current research results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Signup to read 1 of ~3 papers per class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Before class:  Carefully read selected paper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/>
              <a:t>Beginning of class </a:t>
            </a:r>
            <a:r>
              <a:rPr lang="en-US" sz="2400" dirty="0"/>
              <a:t>(before presentations): answer a few questions about readings (“</a:t>
            </a:r>
            <a:r>
              <a:rPr lang="en-US" sz="2400" dirty="0" err="1"/>
              <a:t>quizlet</a:t>
            </a:r>
            <a:r>
              <a:rPr lang="en-US" sz="2400" dirty="0"/>
              <a:t>”) </a:t>
            </a:r>
            <a:endParaRPr lang="en-US" sz="2400" dirty="0" smtClean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+mn-ea"/>
              </a:rPr>
              <a:t>During class: 1 person presents, others add to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17126-EE4F-064E-BE56-A2B06D098807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Programming Assignment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8305800" cy="51816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New this year:  “breadth” graduate courses require HW assignments</a:t>
            </a:r>
          </a:p>
          <a:p>
            <a:pPr eaLnBrk="1" fontAlgn="auto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Most:  Implement RAFT consensus algorithm</a:t>
            </a:r>
          </a:p>
          <a:p>
            <a:pPr lvl="1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/>
              <a:t>Same assignment as #3 &amp; #4 in COS418</a:t>
            </a:r>
            <a:endParaRPr lang="en-US" sz="2595" dirty="0"/>
          </a:p>
          <a:p>
            <a:pPr eaLnBrk="1" fontAlgn="auto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 of you have already taken 418</a:t>
            </a:r>
          </a:p>
          <a:p>
            <a:pPr lvl="1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Convert RAFT implementation to communicate with other students’ implementations</a:t>
            </a:r>
          </a:p>
          <a:p>
            <a:pPr lvl="1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Must successfully interoperate to implement RAFT between independent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A963DE-846E-3C4E-89E9-066602CF851C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Project:  Schedule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83058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18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Groups of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2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 per project </a:t>
            </a:r>
          </a:p>
          <a:p>
            <a:pPr eaLnBrk="1" fontAlgn="auto" hangingPunct="1">
              <a:spcAft>
                <a:spcPts val="18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Project schedule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Team selection (2/9, Friday)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proposal (2/23)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selection (3/2):  Finalize project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Project presentation (before 5/15, Dean’s Date)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 smtClean="0">
                <a:ea typeface="+mn-ea"/>
              </a:rPr>
              <a:t>Final write-up (5/15, Dean’s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A963DE-846E-3C4E-89E9-066602CF851C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Project:  Options 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029200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Choice #1:  </a:t>
            </a:r>
            <a:r>
              <a:rPr lang="en-US" b="1" dirty="0" smtClean="0">
                <a:solidFill>
                  <a:srgbClr val="F56204"/>
                </a:solidFill>
              </a:rPr>
              <a:t>Reproducibility</a:t>
            </a:r>
          </a:p>
          <a:p>
            <a:pPr lvl="1" eaLnBrk="1" hangingPunct="1"/>
            <a:r>
              <a:rPr lang="en-US" dirty="0" smtClean="0"/>
              <a:t>Select paper from class (or paper on related topic)</a:t>
            </a:r>
          </a:p>
          <a:p>
            <a:pPr lvl="1" eaLnBrk="1" hangingPunct="1"/>
            <a:r>
              <a:rPr lang="en-US" dirty="0" smtClean="0"/>
              <a:t>Re-implement and carefully re-evaluate results</a:t>
            </a:r>
          </a:p>
          <a:p>
            <a:pPr lvl="1" eaLnBrk="1" hangingPunct="1"/>
            <a:r>
              <a:rPr lang="en-US" dirty="0" smtClean="0"/>
              <a:t>See detailed proposal instructions on webpage</a:t>
            </a:r>
          </a:p>
          <a:p>
            <a:pPr lvl="2"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Choice #2:  </a:t>
            </a:r>
            <a:r>
              <a:rPr lang="en-US" b="1" dirty="0" smtClean="0">
                <a:solidFill>
                  <a:srgbClr val="F56204"/>
                </a:solidFill>
              </a:rPr>
              <a:t>Novelty</a:t>
            </a:r>
            <a:r>
              <a:rPr lang="en-US" dirty="0" smtClean="0"/>
              <a:t>  (less common)</a:t>
            </a:r>
          </a:p>
          <a:p>
            <a:pPr lvl="1" eaLnBrk="1" hangingPunct="1"/>
            <a:r>
              <a:rPr lang="en-US" dirty="0" smtClean="0"/>
              <a:t>Must be in area closely related to 518 topics</a:t>
            </a:r>
          </a:p>
          <a:p>
            <a:pPr lvl="1" eaLnBrk="1" hangingPunct="1"/>
            <a:r>
              <a:rPr lang="en-US" dirty="0" smtClean="0"/>
              <a:t>We will take a </a:t>
            </a:r>
            <a:r>
              <a:rPr lang="en-US" b="1" dirty="0" smtClean="0"/>
              <a:t>narrow</a:t>
            </a:r>
            <a:r>
              <a:rPr lang="en-US" dirty="0" smtClean="0"/>
              <a:t> view on what’s permissible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 smtClean="0"/>
              <a:t>Both approaches need working code,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Project:  Process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400"/>
              </a:spcBef>
            </a:pPr>
            <a:r>
              <a:rPr lang="en-US" sz="3200" b="1" dirty="0" smtClean="0"/>
              <a:t>Proposal selection process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See website for detailed instructions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Requires research and evaluation plan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Submit plan via Piazza, get feedback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For “novelty” track, important to talk with us early</a:t>
            </a:r>
          </a:p>
          <a:p>
            <a:pPr lvl="2" eaLnBrk="1" hangingPunct="1">
              <a:lnSpc>
                <a:spcPct val="100000"/>
              </a:lnSpc>
              <a:spcBef>
                <a:spcPts val="400"/>
              </a:spcBef>
            </a:pPr>
            <a:endParaRPr lang="en-US" dirty="0" smtClean="0"/>
          </a:p>
          <a:p>
            <a:pPr eaLnBrk="1" hangingPunct="1">
              <a:spcBef>
                <a:spcPts val="400"/>
              </a:spcBef>
            </a:pPr>
            <a:r>
              <a:rPr lang="en-US" sz="3200" b="1" dirty="0" smtClean="0"/>
              <a:t>Final report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Public blog-like post on design, </a:t>
            </a:r>
            <a:r>
              <a:rPr lang="en-US" sz="2600" dirty="0" err="1" smtClean="0"/>
              <a:t>eval</a:t>
            </a:r>
            <a:r>
              <a:rPr lang="en-US" sz="2600" dirty="0" smtClean="0"/>
              <a:t>, results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/>
              <a:t>Source code published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dirty="0" smtClean="0"/>
              <a:t>10% paper presentation(s)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10% participation (in-class, Piazza)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1</a:t>
            </a:r>
            <a:r>
              <a:rPr lang="en-US" dirty="0" smtClean="0"/>
              <a:t>0% in-class Q&amp;A </a:t>
            </a:r>
            <a:r>
              <a:rPr lang="en-US" dirty="0" err="1" smtClean="0"/>
              <a:t>quizlets</a:t>
            </a:r>
            <a:endParaRPr lang="en-US" dirty="0" smtClean="0"/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20% programming assignments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50% project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/>
              <a:t>10% proposal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/>
              <a:t>40%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Organization of semester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dirty="0" smtClean="0"/>
              <a:t>Introduction / Background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Storage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Big Data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 smtClean="0"/>
              <a:t>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Storage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Consistency</a:t>
            </a:r>
            <a:endParaRPr lang="en-US" dirty="0"/>
          </a:p>
          <a:p>
            <a:pPr eaLnBrk="1" fontAlgn="b" hangingPunct="1"/>
            <a:r>
              <a:rPr lang="en-US" dirty="0" smtClean="0"/>
              <a:t>Consensus</a:t>
            </a:r>
            <a:endParaRPr lang="en-US" dirty="0"/>
          </a:p>
          <a:p>
            <a:pPr eaLnBrk="1" fontAlgn="b" hangingPunct="1"/>
            <a:r>
              <a:rPr lang="en-US" dirty="0"/>
              <a:t>Transactions</a:t>
            </a:r>
          </a:p>
          <a:p>
            <a:pPr eaLnBrk="1" fontAlgn="b" hangingPunct="1"/>
            <a:r>
              <a:rPr lang="en-US" dirty="0" smtClean="0"/>
              <a:t>Key-Value </a:t>
            </a:r>
            <a:r>
              <a:rPr lang="en-US" dirty="0"/>
              <a:t>Stores</a:t>
            </a:r>
          </a:p>
          <a:p>
            <a:pPr eaLnBrk="1" fontAlgn="b" hangingPunct="1"/>
            <a:r>
              <a:rPr lang="en-US" dirty="0"/>
              <a:t>Column Stores</a:t>
            </a:r>
          </a:p>
          <a:p>
            <a:pPr eaLnBrk="1" fontAlgn="b" hangingPunct="1"/>
            <a:r>
              <a:rPr lang="en-US" dirty="0" smtClean="0"/>
              <a:t>Flash Disks</a:t>
            </a:r>
            <a:endParaRPr lang="en-US" dirty="0"/>
          </a:p>
          <a:p>
            <a:pPr eaLnBrk="1" fontAlgn="b" hangingPunct="1"/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6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Big Data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Batch</a:t>
            </a:r>
            <a:endParaRPr lang="en-US" dirty="0"/>
          </a:p>
          <a:p>
            <a:pPr eaLnBrk="1" fontAlgn="b" hangingPunct="1"/>
            <a:r>
              <a:rPr lang="en-US" dirty="0"/>
              <a:t>Streaming</a:t>
            </a:r>
          </a:p>
          <a:p>
            <a:pPr eaLnBrk="1" fontAlgn="b" hangingPunct="1"/>
            <a:r>
              <a:rPr lang="en-US" dirty="0"/>
              <a:t>Graph</a:t>
            </a:r>
          </a:p>
          <a:p>
            <a:pPr eaLnBrk="1" fontAlgn="b" hangingPunct="1"/>
            <a:r>
              <a:rPr lang="en-US" dirty="0" smtClean="0"/>
              <a:t>Machine Learning</a:t>
            </a:r>
            <a:endParaRPr lang="en-US" dirty="0"/>
          </a:p>
          <a:p>
            <a:pPr eaLnBrk="1" fontAlgn="b" hangingPunct="1"/>
            <a:r>
              <a:rPr lang="en-US" dirty="0"/>
              <a:t>Geo-distributed</a:t>
            </a:r>
          </a:p>
          <a:p>
            <a:pPr eaLnBrk="1" fontAlgn="b" hangingPunct="1"/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Applications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 smtClean="0"/>
              <a:t>Publish/Subscribe</a:t>
            </a:r>
            <a:endParaRPr lang="en-US" dirty="0"/>
          </a:p>
          <a:p>
            <a:pPr eaLnBrk="1" fontAlgn="b" hangingPunct="1"/>
            <a:r>
              <a:rPr lang="en-US" dirty="0" smtClean="0"/>
              <a:t>Distributed Hash Tables (DHTs)</a:t>
            </a:r>
            <a:endParaRPr lang="en-US" dirty="0"/>
          </a:p>
          <a:p>
            <a:pPr eaLnBrk="1" fontAlgn="b" hangingPunct="1"/>
            <a:r>
              <a:rPr lang="en-US" dirty="0"/>
              <a:t>Content </a:t>
            </a:r>
            <a:r>
              <a:rPr lang="en-US" dirty="0" smtClean="0"/>
              <a:t>Delivery Networks</a:t>
            </a:r>
            <a:endParaRPr lang="en-US" dirty="0"/>
          </a:p>
          <a:p>
            <a:pPr eaLnBrk="1" fontAlgn="b" hangingPunct="1"/>
            <a:r>
              <a:rPr lang="en-US" dirty="0" err="1"/>
              <a:t>Blockchain</a:t>
            </a:r>
            <a:endParaRPr lang="en-US" dirty="0"/>
          </a:p>
          <a:p>
            <a:pPr eaLnBrk="1" fontAlgn="b" hangingPunct="1"/>
            <a:r>
              <a:rPr lang="en-US" dirty="0"/>
              <a:t>Security</a:t>
            </a:r>
          </a:p>
          <a:p>
            <a:pPr eaLnBrk="1" fontAlgn="b" hangingPunct="1"/>
            <a:r>
              <a:rPr lang="en-US" dirty="0"/>
              <a:t>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</a:t>
            </a:r>
          </a:p>
          <a:p>
            <a:pPr lvl="1"/>
            <a:r>
              <a:rPr lang="en-US" dirty="0" smtClean="0"/>
              <a:t>Computer systems </a:t>
            </a:r>
            <a:r>
              <a:rPr lang="en-US" b="1" dirty="0" smtClean="0"/>
              <a:t>principles</a:t>
            </a:r>
          </a:p>
          <a:p>
            <a:pPr lvl="1"/>
            <a:r>
              <a:rPr lang="en-US" dirty="0" smtClean="0"/>
              <a:t>Computer systems </a:t>
            </a:r>
            <a:r>
              <a:rPr lang="en-US" b="1" dirty="0" smtClean="0"/>
              <a:t>research</a:t>
            </a:r>
          </a:p>
          <a:p>
            <a:pPr lvl="2"/>
            <a:r>
              <a:rPr lang="en-US" dirty="0" smtClean="0"/>
              <a:t>Historical and cutting-edge research</a:t>
            </a:r>
          </a:p>
          <a:p>
            <a:pPr lvl="2"/>
            <a:r>
              <a:rPr lang="en-US" dirty="0" smtClean="0"/>
              <a:t>How “systems people” think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Learn how to</a:t>
            </a:r>
          </a:p>
          <a:p>
            <a:pPr lvl="1"/>
            <a:r>
              <a:rPr lang="en-US" b="1" dirty="0" smtClean="0"/>
              <a:t>Read</a:t>
            </a:r>
            <a:r>
              <a:rPr lang="en-US" dirty="0" smtClean="0"/>
              <a:t> and </a:t>
            </a:r>
            <a:r>
              <a:rPr lang="en-US" b="1" dirty="0" smtClean="0"/>
              <a:t>evaluate</a:t>
            </a:r>
            <a:r>
              <a:rPr lang="en-US" dirty="0" smtClean="0"/>
              <a:t> papers</a:t>
            </a:r>
          </a:p>
          <a:p>
            <a:pPr lvl="1"/>
            <a:r>
              <a:rPr lang="en-US" b="1" dirty="0" smtClean="0"/>
              <a:t>Give talks </a:t>
            </a:r>
            <a:r>
              <a:rPr lang="en-US" dirty="0" smtClean="0"/>
              <a:t>and evaluate talks</a:t>
            </a:r>
          </a:p>
          <a:p>
            <a:pPr lvl="1"/>
            <a:r>
              <a:rPr lang="en-US" b="1" dirty="0" smtClean="0"/>
              <a:t>Perform basic </a:t>
            </a:r>
            <a:r>
              <a:rPr lang="en-US" dirty="0" smtClean="0"/>
              <a:t>system design and programming</a:t>
            </a:r>
          </a:p>
          <a:p>
            <a:pPr lvl="1"/>
            <a:r>
              <a:rPr lang="en-US" b="1" dirty="0" smtClean="0"/>
              <a:t>Build and evaluate </a:t>
            </a:r>
            <a:r>
              <a:rPr lang="en-US" dirty="0" smtClean="0"/>
              <a:t>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17170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System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Emergent properties (“surprises”)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/>
              <a:t>Properties not evident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individual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components become clear when </a:t>
            </a:r>
            <a:r>
              <a:rPr lang="en-US" b="1" dirty="0" smtClean="0">
                <a:solidFill>
                  <a:srgbClr val="E46C0A"/>
                </a:solidFill>
              </a:rPr>
              <a:t>combined</a:t>
            </a:r>
            <a:r>
              <a:rPr lang="en-US" b="1" dirty="0" smtClean="0"/>
              <a:t> </a:t>
            </a:r>
            <a:r>
              <a:rPr lang="en-US" dirty="0" smtClean="0"/>
              <a:t>into a system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Millennium bridge, </a:t>
            </a:r>
            <a:r>
              <a:rPr lang="en-US" dirty="0" smtClean="0"/>
              <a:t>London example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472832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F84-5975-4B48-A14F-D894B5C0737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0" y="-76200"/>
            <a:ext cx="962025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03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336604" cy="5029200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800" dirty="0" smtClean="0"/>
              <a:t>Small lateral movements of the bridge </a:t>
            </a:r>
            <a:r>
              <a:rPr lang="en-US" sz="2800" b="1" dirty="0" smtClean="0">
                <a:solidFill>
                  <a:srgbClr val="E46C0A"/>
                </a:solidFill>
              </a:rPr>
              <a:t>causes</a:t>
            </a:r>
            <a:r>
              <a:rPr lang="en-US" sz="2800" dirty="0" smtClean="0">
                <a:solidFill>
                  <a:srgbClr val="E46C0A"/>
                </a:solidFill>
              </a:rPr>
              <a:t> </a:t>
            </a:r>
            <a:r>
              <a:rPr lang="en-US" sz="2800" dirty="0" smtClean="0"/>
              <a:t>synchronized stepping, which </a:t>
            </a:r>
            <a:r>
              <a:rPr lang="en-US" sz="2800" b="1" dirty="0" smtClean="0">
                <a:solidFill>
                  <a:srgbClr val="E46C0A"/>
                </a:solidFill>
              </a:rPr>
              <a:t>leads to </a:t>
            </a:r>
            <a:r>
              <a:rPr lang="en-US" sz="2800" dirty="0" smtClean="0"/>
              <a:t>swaying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Swaying </a:t>
            </a:r>
            <a:r>
              <a:rPr lang="en-US" sz="2800" b="1" dirty="0" smtClean="0">
                <a:solidFill>
                  <a:srgbClr val="E46C0A"/>
                </a:solidFill>
              </a:rPr>
              <a:t>leads to</a:t>
            </a:r>
            <a:r>
              <a:rPr lang="en-US" sz="2800" dirty="0" smtClean="0"/>
              <a:t> more forceful synchronized stepping, </a:t>
            </a:r>
            <a:r>
              <a:rPr lang="en-US" sz="2800" b="1" dirty="0" smtClean="0">
                <a:solidFill>
                  <a:srgbClr val="E46C0A"/>
                </a:solidFill>
              </a:rPr>
              <a:t>leading to </a:t>
            </a:r>
            <a:r>
              <a:rPr lang="en-US" sz="2800" dirty="0" smtClean="0"/>
              <a:t>more swaying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600" dirty="0" smtClean="0"/>
              <a:t>Positive feedback loop!</a:t>
            </a:r>
            <a:endParaRPr lang="en-US" sz="2800" dirty="0" smtClean="0"/>
          </a:p>
          <a:p>
            <a:pPr>
              <a:spcBef>
                <a:spcPts val="2400"/>
              </a:spcBef>
            </a:pPr>
            <a:r>
              <a:rPr lang="en-US" sz="2800" dirty="0" smtClean="0"/>
              <a:t>Nicknamed </a:t>
            </a:r>
            <a:r>
              <a:rPr lang="en-US" sz="2800" i="1" dirty="0" smtClean="0"/>
              <a:t>Wobbly Bridge </a:t>
            </a:r>
            <a:r>
              <a:rPr lang="en-US" sz="2800" dirty="0" smtClean="0"/>
              <a:t>after charity walk on Save the Children</a:t>
            </a:r>
            <a:endParaRPr lang="en-US" sz="2800" dirty="0"/>
          </a:p>
          <a:p>
            <a:pPr>
              <a:spcBef>
                <a:spcPts val="2400"/>
              </a:spcBef>
            </a:pPr>
            <a:r>
              <a:rPr lang="en-US" sz="2800" dirty="0" smtClean="0"/>
              <a:t>Closed for two years soon after opening for modifications to be made (</a:t>
            </a:r>
            <a:r>
              <a:rPr lang="en-US" sz="2800" b="1" dirty="0" smtClean="0">
                <a:solidFill>
                  <a:srgbClr val="E46C0A"/>
                </a:solidFill>
              </a:rPr>
              <a:t>damping</a:t>
            </a:r>
            <a:r>
              <a:rPr lang="en-US" sz="2800" dirty="0" smtClean="0"/>
              <a:t>)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Millennium bridge</a:t>
            </a:r>
          </a:p>
        </p:txBody>
      </p:sp>
    </p:spTree>
    <p:extLst>
      <p:ext uri="{BB962C8B-B14F-4D97-AF65-F5344CB8AC3E}">
        <p14:creationId xmlns:p14="http://schemas.microsoft.com/office/powerpoint/2010/main" val="18062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Propagation of effects</a:t>
            </a:r>
          </a:p>
          <a:p>
            <a:pPr lvl="1">
              <a:lnSpc>
                <a:spcPts val="3200"/>
              </a:lnSpc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Small/local </a:t>
            </a:r>
            <a:r>
              <a:rPr lang="en-US" dirty="0" smtClean="0"/>
              <a:t>disruption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E46C0A"/>
                </a:solidFill>
              </a:rPr>
              <a:t>large/systemic </a:t>
            </a:r>
            <a:r>
              <a:rPr lang="en-US" dirty="0" smtClean="0"/>
              <a:t>effects</a:t>
            </a:r>
          </a:p>
          <a:p>
            <a:pPr lvl="1">
              <a:lnSpc>
                <a:spcPts val="3200"/>
              </a:lnSpc>
            </a:pPr>
            <a:r>
              <a:rPr lang="en-US" dirty="0" smtClean="0"/>
              <a:t>Automobile design example (S &amp; K)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661350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200"/>
              </a:spcBef>
            </a:pPr>
            <a:r>
              <a:rPr lang="en-US" sz="2800" b="1" dirty="0" smtClean="0">
                <a:solidFill>
                  <a:srgbClr val="E46C0A"/>
                </a:solidFill>
              </a:rPr>
              <a:t>Want a better ride </a:t>
            </a:r>
            <a:r>
              <a:rPr lang="en-US" sz="2800" dirty="0" smtClean="0"/>
              <a:t>so increase tire size</a:t>
            </a:r>
          </a:p>
          <a:p>
            <a:pPr>
              <a:spcBef>
                <a:spcPts val="3200"/>
              </a:spcBef>
            </a:pPr>
            <a:r>
              <a:rPr lang="en-US" sz="2800" dirty="0" smtClean="0"/>
              <a:t>Need larger trunk for larger spare tire space</a:t>
            </a:r>
          </a:p>
          <a:p>
            <a:pPr>
              <a:spcBef>
                <a:spcPts val="3200"/>
              </a:spcBef>
            </a:pPr>
            <a:r>
              <a:rPr lang="en-US" sz="2800" dirty="0" smtClean="0"/>
              <a:t>Need to move the back seat forward to accommodate larger trunk</a:t>
            </a:r>
          </a:p>
          <a:p>
            <a:pPr>
              <a:spcBef>
                <a:spcPts val="3200"/>
              </a:spcBef>
            </a:pPr>
            <a:r>
              <a:rPr lang="en-US" sz="2800" dirty="0" smtClean="0"/>
              <a:t>Need to make front seats thinner to accommodate reduced legroom in the back seats</a:t>
            </a:r>
          </a:p>
          <a:p>
            <a:pPr>
              <a:spcBef>
                <a:spcPts val="3200"/>
              </a:spcBef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Worse ride </a:t>
            </a:r>
            <a:r>
              <a:rPr lang="en-US" sz="2800" dirty="0" smtClean="0"/>
              <a:t>than before</a:t>
            </a:r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of effects: Auto design</a:t>
            </a:r>
          </a:p>
        </p:txBody>
      </p:sp>
    </p:spTree>
    <p:extLst>
      <p:ext uri="{BB962C8B-B14F-4D97-AF65-F5344CB8AC3E}">
        <p14:creationId xmlns:p14="http://schemas.microsoft.com/office/powerpoint/2010/main" val="5346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Incommensurate scaling</a:t>
            </a:r>
          </a:p>
          <a:p>
            <a:pPr lvl="1"/>
            <a:r>
              <a:rPr lang="en-US" dirty="0" smtClean="0"/>
              <a:t>Design for a smaller model may not scale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463472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3581399"/>
            <a:ext cx="8496300" cy="2590800"/>
          </a:xfrm>
          <a:noFill/>
        </p:spPr>
        <p:txBody>
          <a:bodyPr lIns="0" tIns="0" rIns="0" bIns="0">
            <a:noAutofit/>
          </a:bodyPr>
          <a:lstStyle/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/>
              <a:t>“To illustrate briefly, I have sketched a bone whose natural length has been increased three times and whose thickness has been multiplied until, for a correspondingly large animal, it would perform the same function which the small bone performs for its small </a:t>
            </a:r>
            <a:r>
              <a:rPr lang="en-US" sz="2300" dirty="0" smtClean="0"/>
              <a:t>animal…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300" dirty="0" smtClean="0"/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 smtClean="0"/>
              <a:t>Thus </a:t>
            </a:r>
            <a:r>
              <a:rPr lang="en-US" sz="2300" dirty="0"/>
              <a:t>a small dog could probably carry on his back two or three dogs of his own size; but I believe that a horse could not carry even one of his own size.” </a:t>
            </a:r>
          </a:p>
          <a:p>
            <a:pPr marL="0" indent="0"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 smtClean="0"/>
              <a:t>—Dialog </a:t>
            </a:r>
            <a:r>
              <a:rPr lang="en-US" sz="2300" dirty="0"/>
              <a:t>Concerning Two New Sciences, 2</a:t>
            </a:r>
            <a:r>
              <a:rPr lang="en-US" sz="2300" baseline="30000" dirty="0"/>
              <a:t>nd</a:t>
            </a:r>
            <a:r>
              <a:rPr lang="en-US" sz="2300" dirty="0"/>
              <a:t> </a:t>
            </a:r>
            <a:r>
              <a:rPr lang="en-US" sz="2300" dirty="0" smtClean="0"/>
              <a:t>Day</a:t>
            </a:r>
            <a:endParaRPr lang="en-US" sz="2300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/>
              <a:t>Galileo in 1638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8650" y="1504950"/>
            <a:ext cx="2851150" cy="189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47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7479354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Scaling a mouse into an elephant?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Volume grows in proportion to O(</a:t>
            </a:r>
            <a:r>
              <a:rPr lang="en-US" i="1" dirty="0" smtClean="0">
                <a:ea typeface="Calibri" pitchFamily="-1" charset="0"/>
                <a:cs typeface="Calibri" pitchFamily="-1" charset="0"/>
              </a:rPr>
              <a:t>x</a:t>
            </a:r>
            <a:r>
              <a:rPr lang="en-US" baseline="30000" dirty="0" smtClean="0">
                <a:ea typeface="Calibri" pitchFamily="-1" charset="0"/>
                <a:cs typeface="Calibri" pitchFamily="-1" charset="0"/>
              </a:rPr>
              <a:t>3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) where </a:t>
            </a:r>
            <a:r>
              <a:rPr lang="en-US" i="1" dirty="0" smtClean="0">
                <a:ea typeface="Calibri" pitchFamily="-1" charset="0"/>
                <a:cs typeface="Calibri" pitchFamily="-1" charset="0"/>
              </a:rPr>
              <a:t>x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 is the linear measure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Bone strength grows in proportion to cross sectional area, O(x</a:t>
            </a:r>
            <a:r>
              <a:rPr lang="en-US" baseline="30000" dirty="0" smtClean="0">
                <a:ea typeface="Calibri" pitchFamily="-1" charset="0"/>
                <a:cs typeface="Calibri" pitchFamily="-1" charset="0"/>
              </a:rPr>
              <a:t>2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[Haldane, “On being the right size”, 1928]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 pitchFamily="-1" charset="0"/>
              <a:cs typeface="Calibri" pitchFamily="-1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ea typeface="Calibri" pitchFamily="-1" charset="0"/>
                <a:cs typeface="Calibri" pitchFamily="-1" charset="0"/>
              </a:rPr>
              <a:t>Real elephant </a:t>
            </a:r>
            <a:r>
              <a:rPr lang="en-US" b="1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requires</a:t>
            </a:r>
            <a:r>
              <a:rPr lang="en-US" dirty="0" smtClean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 </a:t>
            </a:r>
            <a:r>
              <a:rPr lang="en-US" dirty="0" smtClean="0">
                <a:ea typeface="Calibri" pitchFamily="-1" charset="0"/>
                <a:cs typeface="Calibri" pitchFamily="-1" charset="0"/>
              </a:rPr>
              <a:t>different skeletal arrangement than the mouse</a:t>
            </a:r>
          </a:p>
          <a:p>
            <a:pPr eaLnBrk="1" hangingPunct="1">
              <a:spcAft>
                <a:spcPts val="600"/>
              </a:spcAft>
              <a:buFont typeface="Arial" pitchFamily="-1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4FC88-B696-C74B-99BD-88D0A7C7AC8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/>
              <a:t>Incommensurate scaling</a:t>
            </a:r>
          </a:p>
        </p:txBody>
      </p:sp>
    </p:spTree>
    <p:extLst>
      <p:ext uri="{BB962C8B-B14F-4D97-AF65-F5344CB8AC3E}">
        <p14:creationId xmlns:p14="http://schemas.microsoft.com/office/powerpoint/2010/main" val="6681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4953000"/>
          </a:xfrm>
        </p:spPr>
        <p:txBody>
          <a:bodyPr/>
          <a:lstStyle/>
          <a:p>
            <a:r>
              <a:rPr lang="en-US" dirty="0" smtClean="0"/>
              <a:t>Just </a:t>
            </a:r>
            <a:r>
              <a:rPr lang="en-US" b="1" dirty="0" smtClean="0">
                <a:solidFill>
                  <a:srgbClr val="E46C0A"/>
                </a:solidFill>
              </a:rPr>
              <a:t>39 hosts </a:t>
            </a:r>
            <a:r>
              <a:rPr lang="en-US" dirty="0" smtClean="0"/>
              <a:t>as the </a:t>
            </a:r>
            <a:r>
              <a:rPr lang="en-US" b="1" dirty="0" smtClean="0">
                <a:solidFill>
                  <a:srgbClr val="E46C0A"/>
                </a:solidFill>
              </a:rPr>
              <a:t>ARPA net </a:t>
            </a:r>
            <a:r>
              <a:rPr lang="en-US" dirty="0" smtClean="0"/>
              <a:t>back in </a:t>
            </a:r>
            <a:r>
              <a:rPr lang="en-US" b="1" dirty="0" smtClean="0">
                <a:solidFill>
                  <a:srgbClr val="E46C0A"/>
                </a:solidFill>
              </a:rPr>
              <a:t>1973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68B5-F1BF-FD47-8CD6-4AAEEA44734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Incommensurate scaling:</a:t>
            </a:r>
            <a:br>
              <a:rPr lang="en-US" sz="3200" dirty="0" smtClean="0"/>
            </a:br>
            <a:r>
              <a:rPr lang="en-US" sz="3200" dirty="0" smtClean="0"/>
              <a:t>Scaling routing in the Internet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5638800" cy="41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b="1" dirty="0" smtClean="0"/>
              <a:t>System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Inside v. outside: defines interface with environment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A system achieves specific external behavior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A system has many components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This class is about the design of </a:t>
            </a:r>
            <a:r>
              <a:rPr lang="en-US" b="1" dirty="0" smtClean="0"/>
              <a:t>computer</a:t>
            </a:r>
            <a:r>
              <a:rPr lang="en-US" dirty="0" smtClean="0"/>
              <a:t> systems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Much of class will operate at the design level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Guarantees (semantics) exposed by components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Relationships of components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smtClean="0"/>
              <a:t>Internals of components that help structure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system?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8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114800"/>
            <a:ext cx="8991600" cy="2743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 smtClean="0">
                <a:ea typeface="Calibri" pitchFamily="-1" charset="0"/>
                <a:cs typeface="Calibri" pitchFamily="-1" charset="0"/>
              </a:rPr>
              <a:t>Total size of routing tables (for shortest paths): </a:t>
            </a:r>
            <a:r>
              <a:rPr lang="en-US" sz="2800" b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O(</a:t>
            </a:r>
            <a:r>
              <a:rPr lang="en-US" sz="2800" b="1" i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n</a:t>
            </a:r>
            <a:r>
              <a:rPr lang="en-US" sz="2800" b="1" baseline="30000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)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 smtClean="0"/>
              <a:t>Today’s Internet: Techniques to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cope with scale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400" dirty="0" smtClean="0"/>
              <a:t>Hierarchical routing on network numbers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 smtClean="0"/>
              <a:t>32 bit address =16 bit network # and 16 bit host #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400" dirty="0" smtClean="0"/>
              <a:t>Limit # of hosts/network: Network address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1377F-F370-F54F-8EA4-DF0331DCD7D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3200" dirty="0" smtClean="0"/>
              <a:t>Incommensurate scaling:</a:t>
            </a:r>
            <a:br>
              <a:rPr lang="en-US" sz="3200" dirty="0" smtClean="0"/>
            </a:br>
            <a:r>
              <a:rPr lang="en-US" sz="3200" dirty="0" smtClean="0"/>
              <a:t>Scaling routing in the Internet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" b="2822"/>
          <a:stretch/>
        </p:blipFill>
        <p:spPr bwMode="auto">
          <a:xfrm>
            <a:off x="2362200" y="1445058"/>
            <a:ext cx="4267200" cy="259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Incommensurate Scaling: Ethernet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computers share single </a:t>
            </a:r>
            <a:r>
              <a:rPr lang="en-US" dirty="0" smtClean="0"/>
              <a:t>cable</a:t>
            </a:r>
            <a:endParaRPr lang="en-US" dirty="0"/>
          </a:p>
          <a:p>
            <a:pPr eaLnBrk="1" hangingPunct="1"/>
            <a:r>
              <a:rPr lang="en-US" dirty="0"/>
              <a:t>Goal is reliable </a:t>
            </a:r>
            <a:r>
              <a:rPr lang="en-US" dirty="0" smtClean="0"/>
              <a:t>delivery</a:t>
            </a:r>
          </a:p>
          <a:p>
            <a:pPr eaLnBrk="1" hangingPunct="1"/>
            <a:r>
              <a:rPr lang="en-US" b="1" dirty="0" smtClean="0">
                <a:solidFill>
                  <a:srgbClr val="E46C0A"/>
                </a:solidFill>
              </a:rPr>
              <a:t>Listen-while-send </a:t>
            </a:r>
            <a:r>
              <a:rPr lang="en-US" dirty="0"/>
              <a:t>to avoid collisions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8" y="3581400"/>
            <a:ext cx="5143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2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1 km at 60% speed of light is 5 μs</a:t>
            </a:r>
          </a:p>
          <a:p>
            <a:pPr lvl="1"/>
            <a:r>
              <a:rPr lang="en-US" sz="2400" b="1" dirty="0" smtClean="0"/>
              <a:t>A</a:t>
            </a:r>
            <a:r>
              <a:rPr lang="en-US" sz="2400" dirty="0" smtClean="0"/>
              <a:t> can send 15 bits before first bit arrives at </a:t>
            </a:r>
            <a:r>
              <a:rPr lang="en-US" sz="2400" b="1" dirty="0" smtClean="0"/>
              <a:t>B</a:t>
            </a:r>
            <a:endParaRPr lang="en-US" sz="2400" dirty="0" smtClean="0"/>
          </a:p>
          <a:p>
            <a:r>
              <a:rPr lang="en-US" sz="2800" dirty="0" smtClean="0"/>
              <a:t>Thus </a:t>
            </a:r>
            <a:r>
              <a:rPr lang="en-US" sz="2800" b="1" dirty="0" smtClean="0"/>
              <a:t>A</a:t>
            </a:r>
            <a:r>
              <a:rPr lang="en-US" sz="2800" dirty="0" smtClean="0"/>
              <a:t> must keep sending for 2×5 μs</a:t>
            </a:r>
          </a:p>
          <a:p>
            <a:pPr lvl="1"/>
            <a:r>
              <a:rPr lang="en-US" sz="2400" dirty="0" smtClean="0"/>
              <a:t>To detect collision if </a:t>
            </a:r>
            <a:r>
              <a:rPr lang="en-US" sz="2400" b="1" dirty="0" smtClean="0"/>
              <a:t>B</a:t>
            </a:r>
            <a:r>
              <a:rPr lang="en-US" sz="2400" dirty="0" smtClean="0"/>
              <a:t> sends when first bit arrives</a:t>
            </a:r>
          </a:p>
          <a:p>
            <a:r>
              <a:rPr lang="en-US" sz="2800" dirty="0" smtClean="0"/>
              <a:t>Thus, min packet size is 2×5 μs×3 Mbit/s = 30 bits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Will listen-while-send detect collisions?</a:t>
            </a: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48" y="4514850"/>
            <a:ext cx="5867400" cy="159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10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6769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Experimental Ethernet design: </a:t>
            </a:r>
            <a:r>
              <a:rPr lang="en-US" b="1" dirty="0" smtClean="0"/>
              <a:t>3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Default header is 5 bytes = 40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No problem with detecting collisions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First Ethernet standard: </a:t>
            </a:r>
            <a:r>
              <a:rPr lang="en-US" b="1" dirty="0" smtClean="0"/>
              <a:t>10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Must send for 2 × 20 μs = 400 bits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But header is just 112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Need for a minimum packet size!</a:t>
            </a:r>
            <a:endParaRPr lang="en-US" b="1" dirty="0" smtClean="0">
              <a:solidFill>
                <a:srgbClr val="008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rgbClr val="008000"/>
                </a:solidFill>
              </a:rPr>
              <a:t>Solution: </a:t>
            </a:r>
            <a:r>
              <a:rPr lang="en-US" b="1" dirty="0"/>
              <a:t>P</a:t>
            </a:r>
            <a:r>
              <a:rPr lang="en-US" b="1" dirty="0" smtClean="0"/>
              <a:t>ad packets </a:t>
            </a:r>
            <a:r>
              <a:rPr lang="en-US" dirty="0" smtClean="0"/>
              <a:t>to at least 50 bytes</a:t>
            </a: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experimental Ethernet to standard</a:t>
            </a:r>
          </a:p>
        </p:txBody>
      </p:sp>
    </p:spTree>
    <p:extLst>
      <p:ext uri="{BB962C8B-B14F-4D97-AF65-F5344CB8AC3E}">
        <p14:creationId xmlns:p14="http://schemas.microsoft.com/office/powerpoint/2010/main" val="17613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Incommensurate scaling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Trade-offs</a:t>
            </a:r>
          </a:p>
          <a:p>
            <a:pPr marL="914400" lvl="1" indent="-514350">
              <a:lnSpc>
                <a:spcPct val="110000"/>
              </a:lnSpc>
            </a:pPr>
            <a:r>
              <a:rPr lang="en-US" dirty="0" smtClean="0"/>
              <a:t>Many design constraints present as trade-offs</a:t>
            </a:r>
            <a:endParaRPr lang="en-US" dirty="0"/>
          </a:p>
          <a:p>
            <a:pPr marL="914400" lvl="1" indent="-514350">
              <a:lnSpc>
                <a:spcPct val="110000"/>
              </a:lnSpc>
            </a:pPr>
            <a:r>
              <a:rPr lang="en-US" dirty="0" smtClean="0"/>
              <a:t>Improving one aspect of a system diminishes performance elsewhere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 smtClean="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732229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439150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Have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proxy signal</a:t>
            </a:r>
            <a:r>
              <a:rPr lang="en-US" dirty="0" smtClean="0"/>
              <a:t> that imperfectly captures </a:t>
            </a:r>
            <a:r>
              <a:rPr lang="en-US" b="1" dirty="0" smtClean="0">
                <a:solidFill>
                  <a:srgbClr val="E46C0A"/>
                </a:solidFill>
              </a:rPr>
              <a:t>real signal of interest</a:t>
            </a:r>
            <a:endParaRPr lang="en-US" b="1" dirty="0">
              <a:solidFill>
                <a:srgbClr val="E46C0A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Example: </a:t>
            </a:r>
            <a:r>
              <a:rPr lang="en-US" dirty="0" smtClean="0">
                <a:solidFill>
                  <a:srgbClr val="000000"/>
                </a:solidFill>
              </a:rPr>
              <a:t>Household smoke detector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 trade-off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894"/>
          <a:stretch/>
        </p:blipFill>
        <p:spPr>
          <a:xfrm>
            <a:off x="786392" y="3276600"/>
            <a:ext cx="7073871" cy="30289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212938" y="5342118"/>
            <a:ext cx="1709206" cy="713880"/>
          </a:xfrm>
          <a:prstGeom prst="roundRect">
            <a:avLst/>
          </a:prstGeom>
          <a:noFill/>
          <a:ln w="1143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2544" y="4503326"/>
            <a:ext cx="1358512" cy="73542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793804" cy="50292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 smtClean="0"/>
              <a:t>Cascading and interacting requirements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 smtClean="0">
                <a:solidFill>
                  <a:srgbClr val="E46C0A"/>
                </a:solidFill>
              </a:rPr>
              <a:t>Example:</a:t>
            </a:r>
            <a:r>
              <a:rPr lang="en-US" sz="2600" dirty="0" smtClean="0"/>
              <a:t> Telephone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 smtClean="0"/>
              <a:t>Features: Call Forwarding, r</a:t>
            </a:r>
            <a:r>
              <a:rPr lang="en-US" dirty="0" smtClean="0"/>
              <a:t>everse </a:t>
            </a:r>
            <a:r>
              <a:rPr lang="en-US" dirty="0"/>
              <a:t>b</a:t>
            </a:r>
            <a:r>
              <a:rPr lang="en-US" dirty="0" smtClean="0"/>
              <a:t>illing (900 numbers), </a:t>
            </a:r>
            <a:r>
              <a:rPr lang="en-US" sz="2400" dirty="0" smtClean="0"/>
              <a:t>Call </a:t>
            </a:r>
            <a:r>
              <a:rPr lang="en-US" sz="2400" dirty="0"/>
              <a:t>Number Delivery </a:t>
            </a:r>
            <a:r>
              <a:rPr lang="en-US" sz="2400" dirty="0" smtClean="0"/>
              <a:t>Blocking, Automatic </a:t>
            </a:r>
            <a:r>
              <a:rPr lang="en-US" sz="2400" dirty="0"/>
              <a:t>Call </a:t>
            </a:r>
            <a:r>
              <a:rPr lang="en-US" sz="2400" dirty="0" smtClean="0"/>
              <a:t>Back, Itemized Billing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 smtClean="0">
                <a:cs typeface="ＭＳ Ｐゴシック" pitchFamily="-1" charset="-128"/>
              </a:rPr>
              <a:t>A</a:t>
            </a:r>
            <a:r>
              <a:rPr lang="en-US" dirty="0" smtClean="0">
                <a:cs typeface="ＭＳ Ｐゴシック" pitchFamily="-1" charset="-128"/>
              </a:rPr>
              <a:t> calls </a:t>
            </a:r>
            <a:r>
              <a:rPr lang="en-US" b="1" dirty="0" smtClean="0">
                <a:cs typeface="ＭＳ Ｐゴシック" pitchFamily="-1" charset="-128"/>
              </a:rPr>
              <a:t>B, B</a:t>
            </a:r>
            <a:r>
              <a:rPr lang="en-US" dirty="0" smtClean="0">
                <a:cs typeface="ＭＳ Ｐゴシック" pitchFamily="-1" charset="-128"/>
              </a:rPr>
              <a:t> forwards to 900 number, who pays?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Sources of complexity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107561" y="4667396"/>
            <a:ext cx="3360109" cy="1336676"/>
            <a:chOff x="3408" y="2677"/>
            <a:chExt cx="1657" cy="680"/>
          </a:xfrm>
        </p:grpSpPr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3556" y="297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A</a:t>
              </a:r>
            </a:p>
          </p:txBody>
        </p:sp>
        <p:sp>
          <p:nvSpPr>
            <p:cNvPr id="53257" name="Oval 16"/>
            <p:cNvSpPr>
              <a:spLocks noChangeArrowheads="1"/>
            </p:cNvSpPr>
            <p:nvPr/>
          </p:nvSpPr>
          <p:spPr bwMode="auto">
            <a:xfrm>
              <a:off x="4515" y="298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B</a:t>
              </a:r>
            </a:p>
          </p:txBody>
        </p:sp>
        <p:sp>
          <p:nvSpPr>
            <p:cNvPr id="53258" name="Text Box 18"/>
            <p:cNvSpPr txBox="1">
              <a:spLocks noChangeArrowheads="1"/>
            </p:cNvSpPr>
            <p:nvPr/>
          </p:nvSpPr>
          <p:spPr bwMode="auto">
            <a:xfrm>
              <a:off x="3408" y="2677"/>
              <a:ext cx="6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CNDB</a:t>
              </a:r>
            </a:p>
          </p:txBody>
        </p:sp>
        <p:sp>
          <p:nvSpPr>
            <p:cNvPr id="53259" name="Text Box 19"/>
            <p:cNvSpPr txBox="1">
              <a:spLocks noChangeArrowheads="1"/>
            </p:cNvSpPr>
            <p:nvPr/>
          </p:nvSpPr>
          <p:spPr bwMode="auto">
            <a:xfrm>
              <a:off x="4161" y="2677"/>
              <a:ext cx="9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ACB + IB</a:t>
              </a:r>
            </a:p>
          </p:txBody>
        </p:sp>
      </p:grpSp>
      <p:sp>
        <p:nvSpPr>
          <p:cNvPr id="561172" name="Rectangle 20"/>
          <p:cNvSpPr>
            <a:spLocks noChangeArrowheads="1"/>
          </p:cNvSpPr>
          <p:nvPr/>
        </p:nvSpPr>
        <p:spPr bwMode="auto">
          <a:xfrm>
            <a:off x="4595414" y="4458717"/>
            <a:ext cx="4658123" cy="15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 calls B, B is busy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Once B </a:t>
            </a:r>
            <a:r>
              <a:rPr lang="en-US" sz="2800" b="0" dirty="0" smtClean="0">
                <a:latin typeface="Arial"/>
                <a:cs typeface="Arial"/>
              </a:rPr>
              <a:t>done</a:t>
            </a:r>
            <a:r>
              <a:rPr lang="en-US" sz="2800" b="0" dirty="0">
                <a:latin typeface="Arial"/>
                <a:cs typeface="Arial"/>
              </a:rPr>
              <a:t>, B calls A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A’s </a:t>
            </a:r>
            <a:r>
              <a:rPr lang="en-US" sz="2800" b="0" dirty="0" smtClean="0">
                <a:latin typeface="Arial"/>
                <a:cs typeface="Arial"/>
              </a:rPr>
              <a:t># appears </a:t>
            </a:r>
            <a:r>
              <a:rPr lang="en-US" sz="2800" b="0" dirty="0">
                <a:latin typeface="Arial"/>
                <a:cs typeface="Arial"/>
              </a:rPr>
              <a:t>on B’s bill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800" b="0" dirty="0">
              <a:latin typeface="Arial"/>
              <a:cs typeface="Arial"/>
            </a:endParaRP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Each feature has a spec</a:t>
            </a:r>
          </a:p>
          <a:p>
            <a:pPr eaLnBrk="1" hangingPunct="1">
              <a:spcAft>
                <a:spcPts val="1800"/>
              </a:spcAft>
            </a:pPr>
            <a:r>
              <a:rPr lang="en-US" sz="2800" dirty="0" smtClean="0"/>
              <a:t>An interaction is bad if feature X breaks feature Y</a:t>
            </a:r>
          </a:p>
          <a:p>
            <a:pPr eaLnBrk="1" hangingPunct="1"/>
            <a:r>
              <a:rPr lang="en-US" sz="2800" dirty="0" smtClean="0"/>
              <a:t>These bad interactions may be fixable…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>
                <a:cs typeface="ＭＳ Ｐゴシック" pitchFamily="-1" charset="-128"/>
              </a:rPr>
              <a:t>But many interactions to consider: huge complexity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>
                <a:cs typeface="ＭＳ Ｐゴシック" pitchFamily="-1" charset="-128"/>
              </a:rPr>
              <a:t>Perhaps more than </a:t>
            </a:r>
            <a:r>
              <a:rPr lang="en-US" sz="2600" i="1" dirty="0" smtClean="0">
                <a:cs typeface="ＭＳ Ｐゴシック" pitchFamily="-1" charset="-128"/>
              </a:rPr>
              <a:t>n</a:t>
            </a:r>
            <a:r>
              <a:rPr lang="en-US" sz="2600" baseline="30000" dirty="0" smtClean="0">
                <a:cs typeface="ＭＳ Ｐゴシック" pitchFamily="-1" charset="-128"/>
              </a:rPr>
              <a:t>2</a:t>
            </a:r>
            <a:r>
              <a:rPr lang="en-US" sz="2600" dirty="0" smtClean="0">
                <a:cs typeface="ＭＳ Ｐゴシック" pitchFamily="-1" charset="-128"/>
              </a:rPr>
              <a:t> interactions, </a:t>
            </a:r>
            <a:r>
              <a:rPr lang="en-US" sz="2600" i="1" dirty="0" smtClean="0">
                <a:cs typeface="ＭＳ Ｐゴシック" pitchFamily="-1" charset="-128"/>
              </a:rPr>
              <a:t>e.g.</a:t>
            </a:r>
            <a:r>
              <a:rPr lang="en-US" sz="2600" dirty="0" smtClean="0">
                <a:cs typeface="ＭＳ Ｐゴシック" pitchFamily="-1" charset="-128"/>
              </a:rPr>
              <a:t> triples</a:t>
            </a:r>
          </a:p>
          <a:p>
            <a:pPr lvl="1" eaLnBrk="1" hangingPunct="1">
              <a:lnSpc>
                <a:spcPct val="90000"/>
              </a:lnSpc>
              <a:spcAft>
                <a:spcPts val="1800"/>
              </a:spcAft>
            </a:pPr>
            <a:r>
              <a:rPr lang="en-US" sz="2600" dirty="0" smtClean="0">
                <a:cs typeface="ＭＳ Ｐゴシック" pitchFamily="-1" charset="-128"/>
              </a:rPr>
              <a:t>Cost of </a:t>
            </a:r>
            <a:r>
              <a:rPr lang="en-US" sz="2600" b="1" dirty="0" smtClean="0">
                <a:solidFill>
                  <a:srgbClr val="E46C0A"/>
                </a:solidFill>
                <a:cs typeface="ＭＳ Ｐゴシック" pitchFamily="-1" charset="-128"/>
              </a:rPr>
              <a:t>thinking about / fixing interaction </a:t>
            </a:r>
            <a:r>
              <a:rPr lang="en-US" sz="2600" dirty="0" smtClean="0">
                <a:cs typeface="ＭＳ Ｐゴシック" pitchFamily="-1" charset="-128"/>
              </a:rPr>
              <a:t>gradually grows to dominate software costs</a:t>
            </a:r>
          </a:p>
          <a:p>
            <a:pPr eaLnBrk="1" hangingPunct="1"/>
            <a:r>
              <a:rPr lang="en-US" sz="2800" dirty="0" smtClean="0"/>
              <a:t>Complexity is super-linear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endParaRPr lang="en-US" sz="2800" dirty="0" smtClean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mtClean="0"/>
              <a:t>Interacting Features</a:t>
            </a:r>
          </a:p>
        </p:txBody>
      </p:sp>
    </p:spTree>
    <p:extLst>
      <p:ext uri="{BB962C8B-B14F-4D97-AF65-F5344CB8AC3E}">
        <p14:creationId xmlns:p14="http://schemas.microsoft.com/office/powerpoint/2010/main" val="1414919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Cascading and interacting requirements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endParaRPr lang="en-US" sz="2800" b="1" dirty="0"/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 smtClean="0"/>
              <a:t>Maintaining high utilization of a scarce resource</a:t>
            </a:r>
          </a:p>
          <a:p>
            <a:pPr marL="914400" lvl="1" indent="-514350" eaLnBrk="1" hangingPunct="1">
              <a:lnSpc>
                <a:spcPct val="90000"/>
              </a:lnSpc>
            </a:pP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Ex: </a:t>
            </a:r>
            <a:r>
              <a:rPr lang="en-US" sz="2600" dirty="0" smtClean="0"/>
              <a:t>Single-track railroad line through long canyon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/>
              <a:t>U</a:t>
            </a:r>
            <a:r>
              <a:rPr lang="en-US" sz="2600" dirty="0" smtClean="0"/>
              <a:t>se pullout and signal to allow bidirectional op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 smtClean="0"/>
              <a:t>But now need careful scheduling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b="1" dirty="0" smtClean="0"/>
              <a:t>Emergent property: </a:t>
            </a:r>
            <a:r>
              <a:rPr lang="en-US" sz="2600" dirty="0" smtClean="0"/>
              <a:t>Train length &lt; pullout length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Sources of complexity</a:t>
            </a: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 smtClean="0"/>
              <a:t>Modularity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Divide system into </a:t>
            </a:r>
            <a:r>
              <a:rPr lang="en-US" b="1" i="1" spc="-150" dirty="0" smtClean="0">
                <a:solidFill>
                  <a:schemeClr val="accent6">
                    <a:lumMod val="75000"/>
                  </a:schemeClr>
                </a:solidFill>
              </a:rPr>
              <a:t>modules,</a:t>
            </a:r>
            <a:r>
              <a:rPr lang="en-US" spc="-150" dirty="0" smtClean="0"/>
              <a:t> consider each separately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Well-defined interfaces give flexibility and isolation</a:t>
            </a:r>
          </a:p>
          <a:p>
            <a:pPr lvl="1">
              <a:lnSpc>
                <a:spcPct val="110000"/>
              </a:lnSpc>
            </a:pPr>
            <a:endParaRPr lang="en-US" spc="-150" dirty="0"/>
          </a:p>
          <a:p>
            <a:pPr>
              <a:lnSpc>
                <a:spcPct val="110000"/>
              </a:lnSpc>
            </a:pPr>
            <a:r>
              <a:rPr lang="en-US" spc="-150" dirty="0" smtClean="0"/>
              <a:t>Example: </a:t>
            </a:r>
            <a:r>
              <a:rPr lang="en-US" b="1" spc="-150" dirty="0" smtClean="0">
                <a:solidFill>
                  <a:srgbClr val="E46C0A"/>
                </a:solidFill>
              </a:rPr>
              <a:t>bug count </a:t>
            </a:r>
            <a:r>
              <a:rPr lang="en-US" spc="-150" dirty="0" smtClean="0"/>
              <a:t>in a large, </a:t>
            </a:r>
            <a:r>
              <a:rPr lang="en-US" b="1" spc="-150" dirty="0" smtClean="0">
                <a:solidFill>
                  <a:srgbClr val="E46C0A"/>
                </a:solidFill>
              </a:rPr>
              <a:t>N-line </a:t>
            </a:r>
            <a:r>
              <a:rPr lang="en-US" spc="-150" dirty="0" smtClean="0"/>
              <a:t>codebase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Bug count ∝ N</a:t>
            </a:r>
            <a:endParaRPr lang="en-US" spc="-150" dirty="0"/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Debug time ∝ N ×</a:t>
            </a:r>
            <a:r>
              <a:rPr lang="en-US" dirty="0"/>
              <a:t> </a:t>
            </a:r>
            <a:r>
              <a:rPr lang="en-US" dirty="0" smtClean="0"/>
              <a:t>bug count </a:t>
            </a:r>
            <a:r>
              <a:rPr lang="en-US" spc="-150" dirty="0"/>
              <a:t>∝ </a:t>
            </a:r>
            <a:r>
              <a:rPr lang="en-US" b="1" spc="-150" dirty="0" smtClean="0"/>
              <a:t>N</a:t>
            </a:r>
            <a:r>
              <a:rPr lang="en-US" b="1" spc="-150" baseline="30000" dirty="0" smtClean="0"/>
              <a:t>2</a:t>
            </a:r>
          </a:p>
          <a:p>
            <a:pPr lvl="1">
              <a:lnSpc>
                <a:spcPct val="110000"/>
              </a:lnSpc>
            </a:pPr>
            <a:endParaRPr lang="en-US" spc="-150" baseline="30000" dirty="0"/>
          </a:p>
          <a:p>
            <a:pPr>
              <a:lnSpc>
                <a:spcPct val="110000"/>
              </a:lnSpc>
            </a:pPr>
            <a:r>
              <a:rPr lang="en-US" spc="-150" dirty="0" smtClean="0"/>
              <a:t>Now divide the N-line codebase into </a:t>
            </a:r>
            <a:r>
              <a:rPr lang="en-US" b="1" spc="-150" dirty="0" smtClean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pc="-1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50" dirty="0" smtClean="0"/>
              <a:t>modules</a:t>
            </a:r>
          </a:p>
          <a:p>
            <a:pPr lvl="1">
              <a:lnSpc>
                <a:spcPct val="110000"/>
              </a:lnSpc>
            </a:pPr>
            <a:r>
              <a:rPr lang="en-US" spc="-150" dirty="0" smtClean="0"/>
              <a:t>Debug time ∝ (N / K)</a:t>
            </a:r>
            <a:r>
              <a:rPr lang="en-US" spc="-150" baseline="30000" dirty="0" smtClean="0"/>
              <a:t>2 </a:t>
            </a:r>
            <a:r>
              <a:rPr lang="en-US" spc="-150" dirty="0" smtClean="0"/>
              <a:t>×</a:t>
            </a:r>
            <a:r>
              <a:rPr lang="en-US" dirty="0" smtClean="0"/>
              <a:t> K = </a:t>
            </a:r>
            <a:r>
              <a:rPr lang="en-US" b="1" dirty="0" smtClean="0">
                <a:solidFill>
                  <a:srgbClr val="008000"/>
                </a:solidFill>
              </a:rPr>
              <a:t>N</a:t>
            </a:r>
            <a:r>
              <a:rPr lang="en-US" b="1" baseline="30000" dirty="0" smtClean="0">
                <a:solidFill>
                  <a:srgbClr val="008000"/>
                </a:solidFill>
              </a:rPr>
              <a:t>2</a:t>
            </a:r>
            <a:r>
              <a:rPr lang="en-US" b="1" dirty="0" smtClean="0">
                <a:solidFill>
                  <a:srgbClr val="008000"/>
                </a:solidFill>
              </a:rPr>
              <a:t>/K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41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" y="391486"/>
            <a:ext cx="8814715" cy="5486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6735" y="5812172"/>
            <a:ext cx="7190527" cy="888039"/>
          </a:xfrm>
        </p:spPr>
        <p:txBody>
          <a:bodyPr/>
          <a:lstStyle/>
          <a:p>
            <a:r>
              <a:rPr lang="en-US" dirty="0" smtClean="0"/>
              <a:t>Backrub (Google)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Abstraction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A</a:t>
            </a:r>
            <a:r>
              <a:rPr lang="en-US" dirty="0" smtClean="0"/>
              <a:t>bility of any module to treat others like “black box”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Just based on interface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Without regard to internal implementation </a:t>
            </a:r>
            <a:endParaRPr lang="en-US" dirty="0" smtClean="0"/>
          </a:p>
          <a:p>
            <a:pPr lvl="1">
              <a:spcBef>
                <a:spcPts val="1400"/>
              </a:spcBef>
            </a:pPr>
            <a:r>
              <a:rPr lang="en-US" dirty="0" smtClean="0"/>
              <a:t>Symptoms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Fewer interactions between modules</a:t>
            </a:r>
          </a:p>
          <a:p>
            <a:pPr lvl="2">
              <a:spcBef>
                <a:spcPts val="1400"/>
              </a:spcBef>
            </a:pPr>
            <a:r>
              <a:rPr lang="en-US" sz="2600" dirty="0" smtClean="0"/>
              <a:t>Less </a:t>
            </a: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</a:rPr>
              <a:t>propagation of effects </a:t>
            </a:r>
            <a:r>
              <a:rPr lang="en-US" sz="2600" dirty="0" smtClean="0"/>
              <a:t>between modules</a:t>
            </a:r>
          </a:p>
          <a:p>
            <a:endParaRPr lang="en-US" sz="2600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07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Abstraction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E46C0A"/>
                </a:solidFill>
              </a:rPr>
              <a:t>The Robustness Principle:                                    </a:t>
            </a:r>
            <a:r>
              <a:rPr lang="en-US" dirty="0" smtClean="0"/>
              <a:t>Be tolerant of inputs and strict on outputs</a:t>
            </a:r>
          </a:p>
          <a:p>
            <a:endParaRPr lang="en-US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principle in action:</a:t>
            </a:r>
            <a:br>
              <a:rPr lang="en-US" dirty="0" smtClean="0"/>
            </a:br>
            <a:r>
              <a:rPr lang="en-US" dirty="0" smtClean="0"/>
              <a:t>The digital abstraction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9727" r="-9727"/>
          <a:stretch>
            <a:fillRect/>
          </a:stretch>
        </p:blipFill>
        <p:spPr>
          <a:xfrm>
            <a:off x="1740007" y="2228850"/>
            <a:ext cx="7699952" cy="441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8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51" y="1541119"/>
            <a:ext cx="3110944" cy="13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Hierarchy</a:t>
            </a:r>
          </a:p>
          <a:p>
            <a:pPr marL="720725" lvl="1" indent="-268288">
              <a:lnSpc>
                <a:spcPct val="100000"/>
              </a:lnSpc>
            </a:pPr>
            <a:r>
              <a:rPr lang="en-US" dirty="0" smtClean="0"/>
              <a:t>Start with small group of modules, assemble</a:t>
            </a:r>
          </a:p>
          <a:p>
            <a:pPr marL="1120775" lvl="2" indent="-268288">
              <a:lnSpc>
                <a:spcPct val="100000"/>
              </a:lnSpc>
            </a:pPr>
            <a:r>
              <a:rPr lang="en-US" sz="2600" dirty="0" smtClean="0"/>
              <a:t>Assemble those assemblies, etc.</a:t>
            </a:r>
            <a:endParaRPr lang="en-US" sz="2600" i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Reduces connections, constraints, interactions</a:t>
            </a:r>
          </a:p>
          <a:p>
            <a:endParaRPr lang="en-US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58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Hierarchy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Layering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form of modularity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Gradually build up a system, layer by layer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Example: </a:t>
            </a:r>
            <a:r>
              <a:rPr lang="en-US" b="1" dirty="0" smtClean="0">
                <a:solidFill>
                  <a:srgbClr val="E46C0A"/>
                </a:solidFill>
              </a:rPr>
              <a:t>Internet protocol stack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8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Layering on the Internet: The problem</a:t>
            </a:r>
            <a:endParaRPr lang="en-US" dirty="0"/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178305"/>
            <a:ext cx="8686800" cy="2243465"/>
          </a:xfrm>
        </p:spPr>
        <p:txBody>
          <a:bodyPr>
            <a:noAutofit/>
          </a:bodyPr>
          <a:lstStyle/>
          <a:p>
            <a:r>
              <a:rPr lang="en-US" sz="2600" dirty="0" smtClean="0"/>
              <a:t>Re-implement every app for every new </a:t>
            </a:r>
            <a:r>
              <a:rPr lang="en-US" sz="2600" dirty="0" err="1" smtClean="0"/>
              <a:t>tx</a:t>
            </a:r>
            <a:r>
              <a:rPr lang="en-US" sz="2600" dirty="0" smtClean="0"/>
              <a:t> media?</a:t>
            </a:r>
          </a:p>
          <a:p>
            <a:r>
              <a:rPr lang="en-US" sz="2600" dirty="0" smtClean="0"/>
              <a:t>Change apps on any change to </a:t>
            </a:r>
            <a:r>
              <a:rPr lang="en-US" sz="2600" dirty="0" err="1" smtClean="0"/>
              <a:t>tx</a:t>
            </a:r>
            <a:r>
              <a:rPr lang="en-US" sz="2600" dirty="0" smtClean="0"/>
              <a:t> media (+ vice versa)? </a:t>
            </a:r>
          </a:p>
          <a:p>
            <a:r>
              <a:rPr lang="en-US" sz="2600" b="1" dirty="0" smtClean="0"/>
              <a:t>No!</a:t>
            </a:r>
            <a:r>
              <a:rPr lang="en-US" sz="2600" dirty="0" smtClean="0"/>
              <a:t> But how does the Internet design avoid this?</a:t>
            </a:r>
            <a:endParaRPr lang="en-US" sz="2600" dirty="0"/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Applications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457200" y="3020165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media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22068" y="32205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/>
              <a:t>Coaxial cable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14621" y="32205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76094" y="32205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9" name="Straight Connector 8"/>
          <p:cNvCxnSpPr>
            <a:stCxn id="41" idx="2"/>
            <a:endCxn id="44" idx="0"/>
          </p:cNvCxnSpPr>
          <p:nvPr/>
        </p:nvCxnSpPr>
        <p:spPr>
          <a:xfrm flipH="1">
            <a:off x="4016330" y="2362434"/>
            <a:ext cx="478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1" idx="2"/>
            <a:endCxn id="45" idx="0"/>
          </p:cNvCxnSpPr>
          <p:nvPr/>
        </p:nvCxnSpPr>
        <p:spPr>
          <a:xfrm>
            <a:off x="4021116" y="2362434"/>
            <a:ext cx="193632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0" idx="2"/>
            <a:endCxn id="44" idx="0"/>
          </p:cNvCxnSpPr>
          <p:nvPr/>
        </p:nvCxnSpPr>
        <p:spPr>
          <a:xfrm flipH="1">
            <a:off x="4016330" y="2371645"/>
            <a:ext cx="1442414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1" idx="2"/>
            <a:endCxn id="46" idx="0"/>
          </p:cNvCxnSpPr>
          <p:nvPr/>
        </p:nvCxnSpPr>
        <p:spPr>
          <a:xfrm>
            <a:off x="4021116" y="2362434"/>
            <a:ext cx="3664865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0" idx="2"/>
            <a:endCxn id="45" idx="0"/>
          </p:cNvCxnSpPr>
          <p:nvPr/>
        </p:nvCxnSpPr>
        <p:spPr>
          <a:xfrm>
            <a:off x="5458744" y="2371645"/>
            <a:ext cx="498698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  <a:endCxn id="46" idx="0"/>
          </p:cNvCxnSpPr>
          <p:nvPr/>
        </p:nvCxnSpPr>
        <p:spPr>
          <a:xfrm>
            <a:off x="5458744" y="2371645"/>
            <a:ext cx="2227237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2" idx="2"/>
            <a:endCxn id="46" idx="0"/>
          </p:cNvCxnSpPr>
          <p:nvPr/>
        </p:nvCxnSpPr>
        <p:spPr>
          <a:xfrm>
            <a:off x="6762162" y="2371645"/>
            <a:ext cx="923819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2" idx="2"/>
            <a:endCxn id="45" idx="0"/>
          </p:cNvCxnSpPr>
          <p:nvPr/>
        </p:nvCxnSpPr>
        <p:spPr>
          <a:xfrm flipH="1">
            <a:off x="5957442" y="2371645"/>
            <a:ext cx="804720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2" idx="2"/>
            <a:endCxn id="44" idx="0"/>
          </p:cNvCxnSpPr>
          <p:nvPr/>
        </p:nvCxnSpPr>
        <p:spPr>
          <a:xfrm flipH="1">
            <a:off x="4016330" y="2371645"/>
            <a:ext cx="2745832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3" idx="2"/>
            <a:endCxn id="44" idx="0"/>
          </p:cNvCxnSpPr>
          <p:nvPr/>
        </p:nvCxnSpPr>
        <p:spPr>
          <a:xfrm flipH="1">
            <a:off x="4016330" y="2362434"/>
            <a:ext cx="3923842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2"/>
            <a:endCxn id="45" idx="0"/>
          </p:cNvCxnSpPr>
          <p:nvPr/>
        </p:nvCxnSpPr>
        <p:spPr>
          <a:xfrm flipH="1">
            <a:off x="5957442" y="2362434"/>
            <a:ext cx="1982730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3" idx="2"/>
            <a:endCxn id="46" idx="0"/>
          </p:cNvCxnSpPr>
          <p:nvPr/>
        </p:nvCxnSpPr>
        <p:spPr>
          <a:xfrm flipH="1">
            <a:off x="7685981" y="2362434"/>
            <a:ext cx="254191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26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Layering on the Internet: </a:t>
            </a:r>
            <a:br>
              <a:rPr lang="en-US" sz="3200" dirty="0" smtClean="0"/>
            </a:br>
            <a:r>
              <a:rPr lang="en-US" sz="3200" dirty="0" smtClean="0"/>
              <a:t>Intermediate layers provide a solution</a:t>
            </a:r>
            <a:endParaRPr lang="en-US" sz="3200" dirty="0"/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5019135"/>
            <a:ext cx="8229600" cy="1629115"/>
          </a:xfrm>
        </p:spPr>
        <p:txBody>
          <a:bodyPr>
            <a:noAutofit/>
          </a:bodyPr>
          <a:lstStyle/>
          <a:p>
            <a:r>
              <a:rPr lang="en-US" sz="2600" dirty="0" smtClean="0"/>
              <a:t>Intermediate layers provide abstractions for app, media</a:t>
            </a:r>
          </a:p>
          <a:p>
            <a:r>
              <a:rPr lang="en-US" sz="2600" dirty="0" smtClean="0"/>
              <a:t>New apps or media need only implement against intermediate layers’ interface</a:t>
            </a:r>
          </a:p>
        </p:txBody>
      </p:sp>
      <p:cxnSp>
        <p:nvCxnSpPr>
          <p:cNvPr id="9" name="Straight Connector 8"/>
          <p:cNvCxnSpPr>
            <a:stCxn id="63" idx="2"/>
            <a:endCxn id="34" idx="0"/>
          </p:cNvCxnSpPr>
          <p:nvPr/>
        </p:nvCxnSpPr>
        <p:spPr>
          <a:xfrm flipH="1">
            <a:off x="4014067" y="3412480"/>
            <a:ext cx="1865017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1" idx="2"/>
            <a:endCxn id="63" idx="0"/>
          </p:cNvCxnSpPr>
          <p:nvPr/>
        </p:nvCxnSpPr>
        <p:spPr>
          <a:xfrm>
            <a:off x="4021116" y="2362434"/>
            <a:ext cx="185796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0" idx="2"/>
            <a:endCxn id="63" idx="0"/>
          </p:cNvCxnSpPr>
          <p:nvPr/>
        </p:nvCxnSpPr>
        <p:spPr>
          <a:xfrm>
            <a:off x="5458744" y="2371645"/>
            <a:ext cx="420340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3" idx="2"/>
            <a:endCxn id="35" idx="0"/>
          </p:cNvCxnSpPr>
          <p:nvPr/>
        </p:nvCxnSpPr>
        <p:spPr>
          <a:xfrm>
            <a:off x="5879084" y="3412480"/>
            <a:ext cx="76095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3" idx="2"/>
            <a:endCxn id="63" idx="0"/>
          </p:cNvCxnSpPr>
          <p:nvPr/>
        </p:nvCxnSpPr>
        <p:spPr>
          <a:xfrm flipH="1">
            <a:off x="5879084" y="2362434"/>
            <a:ext cx="206108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364563" y="2967823"/>
            <a:ext cx="5029041" cy="44465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Intermediate layers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stCxn id="32" idx="2"/>
            <a:endCxn id="63" idx="0"/>
          </p:cNvCxnSpPr>
          <p:nvPr/>
        </p:nvCxnSpPr>
        <p:spPr>
          <a:xfrm flipH="1">
            <a:off x="5879084" y="2371645"/>
            <a:ext cx="883078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Applications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457200" y="3799702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 smtClean="0">
                <a:latin typeface="Arial" charset="0"/>
                <a:ea typeface="Arial" charset="0"/>
              </a:rPr>
              <a:t>media</a:t>
            </a:r>
            <a:endParaRPr lang="en-US" sz="2400" dirty="0">
              <a:latin typeface="Arial" charset="0"/>
              <a:ea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FTP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19805" y="40587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/>
              <a:t>Coaxial cable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12358" y="40587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73831" y="40587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59" name="Straight Connector 58"/>
          <p:cNvCxnSpPr>
            <a:stCxn id="63" idx="2"/>
            <a:endCxn id="36" idx="0"/>
          </p:cNvCxnSpPr>
          <p:nvPr/>
        </p:nvCxnSpPr>
        <p:spPr>
          <a:xfrm>
            <a:off x="5879084" y="3412480"/>
            <a:ext cx="1804634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3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Often unconstrained by physical laws</a:t>
            </a:r>
          </a:p>
          <a:p>
            <a:pPr marL="914400" lvl="1" indent="-514350">
              <a:lnSpc>
                <a:spcPct val="100000"/>
              </a:lnSpc>
            </a:pPr>
            <a:r>
              <a:rPr lang="en-US" dirty="0" smtClean="0"/>
              <a:t>Computer systems are </a:t>
            </a:r>
            <a:r>
              <a:rPr lang="en-US" b="1" dirty="0" smtClean="0">
                <a:solidFill>
                  <a:srgbClr val="E46C0A"/>
                </a:solidFill>
              </a:rPr>
              <a:t>mostly digital</a:t>
            </a:r>
            <a:endParaRPr lang="en-US" dirty="0" smtClean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b="1" spc="-150" dirty="0" smtClean="0"/>
              <a:t>Contrast: </a:t>
            </a:r>
            <a:r>
              <a:rPr lang="en-US" b="1" spc="-150" dirty="0" smtClean="0">
                <a:solidFill>
                  <a:srgbClr val="E46C0A"/>
                </a:solidFill>
              </a:rPr>
              <a:t>Analog</a:t>
            </a:r>
            <a:r>
              <a:rPr lang="en-US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systems have </a:t>
            </a:r>
            <a:r>
              <a:rPr lang="en-US" b="1" spc="-150" dirty="0" smtClean="0">
                <a:solidFill>
                  <a:srgbClr val="FF0000"/>
                </a:solidFill>
              </a:rPr>
              <a:t>physical limitations</a:t>
            </a:r>
            <a:r>
              <a:rPr lang="en-US" b="1" spc="-150" dirty="0" smtClean="0">
                <a:solidFill>
                  <a:srgbClr val="E46C0A"/>
                </a:solidFill>
              </a:rPr>
              <a:t> </a:t>
            </a:r>
            <a:r>
              <a:rPr lang="en-US" spc="-150" dirty="0" smtClean="0"/>
              <a:t>(degrading copies of analog music media)</a:t>
            </a:r>
            <a:endParaRPr lang="en-US" dirty="0" smtClean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Back to the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digital static discipline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dirty="0" smtClean="0"/>
              <a:t>Static discipline </a:t>
            </a:r>
            <a:r>
              <a:rPr lang="en-US" b="1" dirty="0" smtClean="0">
                <a:solidFill>
                  <a:srgbClr val="008000"/>
                </a:solidFill>
              </a:rPr>
              <a:t>restores signal levels</a:t>
            </a:r>
            <a:endParaRPr lang="en-US" b="1" dirty="0">
              <a:solidFill>
                <a:srgbClr val="008000"/>
              </a:solidFill>
            </a:endParaRPr>
          </a:p>
          <a:p>
            <a:pPr marL="1314450" lvl="2" indent="-514350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b="1" dirty="0" smtClean="0"/>
              <a:t>scale</a:t>
            </a:r>
            <a:r>
              <a:rPr lang="en-US" dirty="0" smtClean="0"/>
              <a:t> microprocessors to billions of gates, encounter new, </a:t>
            </a:r>
            <a:r>
              <a:rPr lang="en-US" b="1" dirty="0" smtClean="0"/>
              <a:t>interesting emergent properties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 smtClean="0"/>
              <a:t>Computer systems: The same, but different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9591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Often unconstrained by physical laws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Unprecedented </a:t>
            </a:r>
            <a:r>
              <a:rPr lang="en-US" b="1" i="1" dirty="0" smtClean="0"/>
              <a:t>d</a:t>
            </a:r>
            <a:r>
              <a:rPr lang="en-US" b="1" dirty="0" smtClean="0"/>
              <a:t>(technology)/</a:t>
            </a:r>
            <a:r>
              <a:rPr lang="en-US" b="1" i="1" dirty="0" smtClean="0"/>
              <a:t>dt</a:t>
            </a:r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dirty="0" smtClean="0"/>
              <a:t>Many examples: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Magnetic disk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RAM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 smtClean="0"/>
              <a:t>Optical fiber transmission speed</a:t>
            </a:r>
            <a:endParaRPr lang="en-US" dirty="0"/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Result: </a:t>
            </a:r>
            <a:r>
              <a:rPr lang="en-US" dirty="0" smtClean="0"/>
              <a:t>Incommensurate scaling, with system redesign consequences</a:t>
            </a:r>
          </a:p>
          <a:p>
            <a:pPr marL="1314450" lvl="2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 smtClean="0"/>
              <a:t>Computer systems: The same, but different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1326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667750" cy="9445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Incommensurate scaling on the Internet</a:t>
            </a:r>
            <a:endParaRPr lang="en-US" sz="3600" dirty="0"/>
          </a:p>
        </p:txBody>
      </p:sp>
      <p:pic>
        <p:nvPicPr>
          <p:cNvPr id="4" name="Content Placeholder 3" descr="growth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84" y="1600200"/>
            <a:ext cx="7543271" cy="4525963"/>
          </a:xfrm>
        </p:spPr>
      </p:pic>
      <p:sp>
        <p:nvSpPr>
          <p:cNvPr id="6" name="TextBox 5"/>
          <p:cNvSpPr txBox="1"/>
          <p:nvPr/>
        </p:nvSpPr>
        <p:spPr>
          <a:xfrm>
            <a:off x="2369761" y="1443335"/>
            <a:ext cx="4596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Normalized growth since 1981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3418" y="1931926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 of Internet hosts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97048" y="3699405"/>
            <a:ext cx="6753932" cy="1395443"/>
            <a:chOff x="1797048" y="3699405"/>
            <a:chExt cx="6753932" cy="1395443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797048" y="4255641"/>
              <a:ext cx="5553282" cy="839207"/>
            </a:xfrm>
            <a:prstGeom prst="line">
              <a:avLst/>
            </a:prstGeom>
            <a:ln w="762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44993" y="3699405"/>
              <a:ext cx="430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58ED5"/>
                  </a:solidFill>
                  <a:latin typeface="Arial" charset="0"/>
                  <a:ea typeface="Arial" charset="0"/>
                  <a:cs typeface="Arial" charset="0"/>
                </a:rPr>
                <a:t>Bits/second/$ (approximate)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7048" y="5093260"/>
            <a:ext cx="6393473" cy="1633068"/>
            <a:chOff x="1797048" y="5093260"/>
            <a:chExt cx="6393473" cy="163306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7048" y="5093260"/>
              <a:ext cx="5553282" cy="1588"/>
            </a:xfrm>
            <a:prstGeom prst="line">
              <a:avLst/>
            </a:prstGeom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77782" y="5525999"/>
              <a:ext cx="32127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Speed of light, </a:t>
              </a: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Shannon </a:t>
              </a:r>
              <a:r>
                <a:rPr lang="en-US" sz="2400" dirty="0" smtClean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capacity, </a:t>
              </a:r>
              <a:endParaRPr lang="en-US" sz="24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Backhoe rental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4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584"/>
            <a:ext cx="9144000" cy="6870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29149" cy="1466850"/>
          </a:xfrm>
        </p:spPr>
        <p:txBody>
          <a:bodyPr/>
          <a:lstStyle/>
          <a:p>
            <a:r>
              <a:rPr lang="en-US" sz="4800" dirty="0" smtClean="0"/>
              <a:t>Google</a:t>
            </a:r>
            <a:r>
              <a:rPr lang="en-US" sz="4800" dirty="0"/>
              <a:t> </a:t>
            </a:r>
            <a:r>
              <a:rPr lang="en-US" sz="4800" dirty="0" smtClean="0"/>
              <a:t>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60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ts val="1200"/>
              </a:spcAft>
            </a:pPr>
            <a:r>
              <a:rPr lang="en-US" b="1" dirty="0">
                <a:solidFill>
                  <a:srgbClr val="E46C0A"/>
                </a:solidFill>
              </a:rPr>
              <a:t>Expect </a:t>
            </a:r>
            <a:r>
              <a:rPr lang="en-US" b="1" dirty="0" smtClean="0">
                <a:solidFill>
                  <a:srgbClr val="E46C0A"/>
                </a:solidFill>
              </a:rPr>
              <a:t>surprises </a:t>
            </a:r>
            <a:r>
              <a:rPr lang="en-US" dirty="0" smtClean="0"/>
              <a:t>in system design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There is </a:t>
            </a:r>
            <a:r>
              <a:rPr lang="en-US" b="1" dirty="0">
                <a:solidFill>
                  <a:srgbClr val="E46C0A"/>
                </a:solidFill>
              </a:rPr>
              <a:t>no small </a:t>
            </a:r>
            <a:r>
              <a:rPr lang="en-US" b="1" dirty="0" smtClean="0">
                <a:solidFill>
                  <a:srgbClr val="E46C0A"/>
                </a:solidFill>
              </a:rPr>
              <a:t>change </a:t>
            </a:r>
            <a:r>
              <a:rPr lang="en-US" dirty="0" smtClean="0"/>
              <a:t>in a system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10-</a:t>
            </a:r>
            <a:r>
              <a:rPr lang="en-US" dirty="0" smtClean="0"/>
              <a:t>100× increase? </a:t>
            </a:r>
            <a:r>
              <a:rPr lang="en-US" dirty="0">
                <a:sym typeface="Symbol" pitchFamily="-1" charset="2"/>
              </a:rPr>
              <a:t></a:t>
            </a:r>
            <a:r>
              <a:rPr lang="en-US" dirty="0"/>
              <a:t> perhaps re-design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 smtClean="0"/>
              <a:t>Complexity </a:t>
            </a:r>
            <a:r>
              <a:rPr lang="en-US" dirty="0"/>
              <a:t>is </a:t>
            </a:r>
            <a:r>
              <a:rPr lang="en-US" b="1" dirty="0">
                <a:solidFill>
                  <a:srgbClr val="E46C0A"/>
                </a:solidFill>
              </a:rPr>
              <a:t>super-</a:t>
            </a:r>
            <a:r>
              <a:rPr lang="en-US" b="1" dirty="0" smtClean="0">
                <a:solidFill>
                  <a:srgbClr val="E46C0A"/>
                </a:solidFill>
              </a:rPr>
              <a:t>linear </a:t>
            </a:r>
            <a:r>
              <a:rPr lang="en-US" dirty="0" smtClean="0"/>
              <a:t>in system size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Performance cost is super-</a:t>
            </a:r>
            <a:r>
              <a:rPr lang="en-US" dirty="0" smtClean="0"/>
              <a:t>linear in system size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r>
              <a:rPr lang="en-US" dirty="0"/>
              <a:t>Reliability cost is super-</a:t>
            </a:r>
            <a:r>
              <a:rPr lang="en-US" dirty="0" smtClean="0"/>
              <a:t>linear in system size</a:t>
            </a:r>
          </a:p>
          <a:p>
            <a:pPr eaLnBrk="1" hangingPunct="1">
              <a:spcAft>
                <a:spcPts val="1200"/>
              </a:spcAft>
            </a:pPr>
            <a:r>
              <a:rPr lang="en-US" b="1" dirty="0" smtClean="0">
                <a:solidFill>
                  <a:srgbClr val="E46C0A"/>
                </a:solidFill>
              </a:rPr>
              <a:t>Technology’s high rate of change </a:t>
            </a:r>
            <a:r>
              <a:rPr lang="en-US" dirty="0" smtClean="0"/>
              <a:t>induces incommensurate scaling</a:t>
            </a:r>
            <a:endParaRPr lang="en-US" dirty="0"/>
          </a:p>
          <a:p>
            <a:pPr eaLnBrk="1" hangingPunct="1">
              <a:spcAft>
                <a:spcPts val="1200"/>
              </a:spcAft>
            </a:pP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Summary and lessons</a:t>
            </a:r>
          </a:p>
        </p:txBody>
      </p:sp>
    </p:spTree>
    <p:extLst>
      <p:ext uri="{BB962C8B-B14F-4D97-AF65-F5344CB8AC3E}">
        <p14:creationId xmlns:p14="http://schemas.microsoft.com/office/powerpoint/2010/main" val="695906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971550"/>
            <a:ext cx="8629649" cy="4781549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For Wed, everybody reads 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1) Lampson’s </a:t>
            </a:r>
            <a:r>
              <a:rPr lang="en-US" dirty="0" smtClean="0"/>
              <a:t>Hints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2) </a:t>
            </a:r>
            <a:r>
              <a:rPr lang="en-US" dirty="0" err="1" smtClean="0"/>
              <a:t>Saltzer</a:t>
            </a:r>
            <a:r>
              <a:rPr lang="en-US" dirty="0" smtClean="0"/>
              <a:t> E2E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9" b="146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3200" kern="1200" spc="-50">
                <a:solidFill>
                  <a:schemeClr val="bg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4572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8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6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18288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100,000s of physical servers</a:t>
            </a:r>
          </a:p>
          <a:p>
            <a:r>
              <a:rPr lang="en-US" sz="3600" dirty="0" smtClean="0"/>
              <a:t>10s MW energy consumption</a:t>
            </a:r>
          </a:p>
          <a:p>
            <a:endParaRPr lang="en-US" sz="3800" dirty="0" smtClean="0"/>
          </a:p>
          <a:p>
            <a:r>
              <a:rPr lang="en-US" sz="3800" dirty="0" smtClean="0"/>
              <a:t>Facebook Prineville: </a:t>
            </a:r>
          </a:p>
          <a:p>
            <a:r>
              <a:rPr lang="en-US" sz="3600" dirty="0" smtClean="0"/>
              <a:t>$250M physical </a:t>
            </a:r>
            <a:r>
              <a:rPr lang="en-US" sz="3600" dirty="0" err="1" smtClean="0"/>
              <a:t>infro</a:t>
            </a:r>
            <a:r>
              <a:rPr lang="en-US" sz="3600" dirty="0" smtClean="0"/>
              <a:t>, $1B IT infra</a:t>
            </a:r>
          </a:p>
          <a:p>
            <a:pPr lvl="1"/>
            <a:endParaRPr lang="en-US" sz="3800" dirty="0" smtClean="0"/>
          </a:p>
        </p:txBody>
      </p:sp>
    </p:spTree>
    <p:extLst>
      <p:ext uri="{BB962C8B-B14F-4D97-AF65-F5344CB8AC3E}">
        <p14:creationId xmlns:p14="http://schemas.microsoft.com/office/powerpoint/2010/main" val="3921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Complexity’s hard to define, but symptoms include:</a:t>
            </a:r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Large number of </a:t>
            </a:r>
            <a:r>
              <a:rPr lang="en-US" b="1" dirty="0" smtClean="0"/>
              <a:t>components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Large number of </a:t>
            </a:r>
            <a:r>
              <a:rPr lang="en-US" b="1" dirty="0" smtClean="0"/>
              <a:t>connections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Irregular </a:t>
            </a:r>
            <a:r>
              <a:rPr lang="en-US" b="1" dirty="0" smtClean="0"/>
              <a:t>structure</a:t>
            </a:r>
            <a:endParaRPr lang="en-US" dirty="0" smtClean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No short description</a:t>
            </a:r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Many people required to design or maintain</a:t>
            </a:r>
          </a:p>
          <a:p>
            <a:endParaRPr lang="en-US" dirty="0" smtClean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problem: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78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Organization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088954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Instructors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Professor Mike Freedman 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TA Andrew Or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Office hours immediately after lecture or by </a:t>
            </a:r>
            <a:r>
              <a:rPr lang="en-US" sz="2600" dirty="0" err="1" smtClean="0"/>
              <a:t>appt</a:t>
            </a:r>
            <a:endParaRPr lang="en-US" dirty="0" smtClean="0"/>
          </a:p>
          <a:p>
            <a:pPr>
              <a:lnSpc>
                <a:spcPct val="160000"/>
              </a:lnSpc>
            </a:pPr>
            <a:r>
              <a:rPr lang="en-US" dirty="0" smtClean="0"/>
              <a:t>Main Q&amp;A forum: </a:t>
            </a:r>
            <a:r>
              <a:rPr lang="en-US" sz="2600" dirty="0" smtClean="0">
                <a:hlinkClick r:id="rId2"/>
              </a:rPr>
              <a:t>http://www.piazza.com/</a:t>
            </a:r>
            <a:endParaRPr lang="en-US" sz="2600" dirty="0"/>
          </a:p>
          <a:p>
            <a:pPr>
              <a:lnSpc>
                <a:spcPct val="160000"/>
              </a:lnSpc>
            </a:pPr>
            <a:r>
              <a:rPr lang="en-US" dirty="0" smtClean="0"/>
              <a:t>Optional textbooks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Principles </a:t>
            </a:r>
            <a:r>
              <a:rPr lang="en-US" i="1" dirty="0"/>
              <a:t>of Computer System </a:t>
            </a:r>
            <a:r>
              <a:rPr lang="en-US" i="1" dirty="0" smtClean="0"/>
              <a:t>Design</a:t>
            </a:r>
            <a:r>
              <a:rPr lang="en-US" dirty="0" smtClean="0"/>
              <a:t>. </a:t>
            </a:r>
            <a:r>
              <a:rPr lang="en-US" dirty="0" err="1" smtClean="0"/>
              <a:t>Saltzer</a:t>
            </a:r>
            <a:r>
              <a:rPr lang="en-US" dirty="0" smtClean="0"/>
              <a:t> &amp; </a:t>
            </a:r>
            <a:r>
              <a:rPr lang="en-US" dirty="0" err="1" smtClean="0"/>
              <a:t>Kaashoek</a:t>
            </a:r>
            <a:endParaRPr lang="en-US" dirty="0" smtClean="0"/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Distributed </a:t>
            </a:r>
            <a:r>
              <a:rPr lang="en-US" i="1" dirty="0"/>
              <a:t>Systems: Principles and Paradigms. </a:t>
            </a:r>
            <a:r>
              <a:rPr lang="en-US" i="1" dirty="0" smtClean="0"/>
              <a:t>  </a:t>
            </a:r>
            <a:r>
              <a:rPr lang="en-US" dirty="0" smtClean="0"/>
              <a:t>Tanenbaum &amp; Van Steen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 smtClean="0"/>
              <a:t>Guide </a:t>
            </a:r>
            <a:r>
              <a:rPr lang="en-US" i="1" dirty="0"/>
              <a:t>to Reliable Distributed Systems. </a:t>
            </a:r>
            <a:r>
              <a:rPr lang="en-US" dirty="0" smtClean="0"/>
              <a:t>Birman.</a:t>
            </a:r>
            <a:endParaRPr lang="en-US" alt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36153</TotalTime>
  <Words>2128</Words>
  <Application>Microsoft Macintosh PowerPoint</Application>
  <PresentationFormat>On-screen Show (4:3)</PresentationFormat>
  <Paragraphs>436</Paragraphs>
  <Slides>51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.HelveticaNeueDeskInterface-Regular</vt:lpstr>
      <vt:lpstr>Calibri</vt:lpstr>
      <vt:lpstr>Courier New</vt:lpstr>
      <vt:lpstr>ＭＳ Ｐゴシック</vt:lpstr>
      <vt:lpstr>Symbol</vt:lpstr>
      <vt:lpstr>Times</vt:lpstr>
      <vt:lpstr>Times New Roman</vt:lpstr>
      <vt:lpstr>Wingdings</vt:lpstr>
      <vt:lpstr>Arial</vt:lpstr>
      <vt:lpstr>1_Office Theme</vt:lpstr>
      <vt:lpstr>Introduction Principles of System Design</vt:lpstr>
      <vt:lpstr>Goals of this course</vt:lpstr>
      <vt:lpstr>What is a system?</vt:lpstr>
      <vt:lpstr>Backrub (Google) 1997</vt:lpstr>
      <vt:lpstr>Google 2012</vt:lpstr>
      <vt:lpstr>PowerPoint Presentation</vt:lpstr>
      <vt:lpstr>The central problem: Complexity</vt:lpstr>
      <vt:lpstr>Course Organization</vt:lpstr>
      <vt:lpstr>Learning the material</vt:lpstr>
      <vt:lpstr>Format of Course</vt:lpstr>
      <vt:lpstr>Course Programming Assignment</vt:lpstr>
      <vt:lpstr>Course Project:  Schedule</vt:lpstr>
      <vt:lpstr>Course Project:  Options  </vt:lpstr>
      <vt:lpstr>Course Project:  Process</vt:lpstr>
      <vt:lpstr>Grading</vt:lpstr>
      <vt:lpstr>Organization of semester</vt:lpstr>
      <vt:lpstr>Storage Systems</vt:lpstr>
      <vt:lpstr>Big Data Systems</vt:lpstr>
      <vt:lpstr>Applications</vt:lpstr>
      <vt:lpstr>Principles of System Design</vt:lpstr>
      <vt:lpstr>Systems challenges common to many fields</vt:lpstr>
      <vt:lpstr>PowerPoint Presentation</vt:lpstr>
      <vt:lpstr>Millennium bridge</vt:lpstr>
      <vt:lpstr>Systems challenges common to many fields</vt:lpstr>
      <vt:lpstr>Propagation of effects: Auto design</vt:lpstr>
      <vt:lpstr>Systems challenges common to many fields</vt:lpstr>
      <vt:lpstr>Galileo in 1638</vt:lpstr>
      <vt:lpstr>Incommensurate scaling</vt:lpstr>
      <vt:lpstr>Incommensurate scaling: Scaling routing in the Internet</vt:lpstr>
      <vt:lpstr>Incommensurate scaling: Scaling routing in the Internet</vt:lpstr>
      <vt:lpstr>Incommensurate Scaling: Ethernet</vt:lpstr>
      <vt:lpstr>Will listen-while-send detect collisions?</vt:lpstr>
      <vt:lpstr>From experimental Ethernet to standard</vt:lpstr>
      <vt:lpstr>Systems challenges common to many fields</vt:lpstr>
      <vt:lpstr>Binary classification trade-off</vt:lpstr>
      <vt:lpstr>Sources of complexity</vt:lpstr>
      <vt:lpstr>Interacting Features</vt:lpstr>
      <vt:lpstr>Sources of complexity</vt:lpstr>
      <vt:lpstr>Coping with complexity</vt:lpstr>
      <vt:lpstr>Coping with complexity</vt:lpstr>
      <vt:lpstr>Coping with complexity</vt:lpstr>
      <vt:lpstr>Robustness principle in action: The digital abstraction</vt:lpstr>
      <vt:lpstr>Coping with complexity</vt:lpstr>
      <vt:lpstr>Coping with complexity</vt:lpstr>
      <vt:lpstr>Layering on the Internet: The problem</vt:lpstr>
      <vt:lpstr>Layering on the Internet:  Intermediate layers provide a solution</vt:lpstr>
      <vt:lpstr>Computer systems: The same, but different</vt:lpstr>
      <vt:lpstr>Computer systems: The same, but different</vt:lpstr>
      <vt:lpstr>Incommensurate scaling on the Internet</vt:lpstr>
      <vt:lpstr>Summary and lessons</vt:lpstr>
      <vt:lpstr>   For Wed, everybody reads   1) Lampson’s Hints 2) Saltzer E2E</vt:lpstr>
    </vt:vector>
  </TitlesOfParts>
  <Company>Princeton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1472</cp:revision>
  <cp:lastPrinted>2016-09-14T02:16:39Z</cp:lastPrinted>
  <dcterms:created xsi:type="dcterms:W3CDTF">2013-10-08T01:49:25Z</dcterms:created>
  <dcterms:modified xsi:type="dcterms:W3CDTF">2018-02-04T02:48:33Z</dcterms:modified>
</cp:coreProperties>
</file>